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Lst>
  <p:notesMasterIdLst>
    <p:notesMasterId r:id="rId15"/>
  </p:notesMasterIdLst>
  <p:handoutMasterIdLst>
    <p:handoutMasterId r:id="rId16"/>
  </p:handoutMasterIdLst>
  <p:sldIdLst>
    <p:sldId id="754" r:id="rId5"/>
    <p:sldId id="666" r:id="rId6"/>
    <p:sldId id="963" r:id="rId7"/>
    <p:sldId id="945" r:id="rId8"/>
    <p:sldId id="965" r:id="rId9"/>
    <p:sldId id="958" r:id="rId10"/>
    <p:sldId id="954" r:id="rId11"/>
    <p:sldId id="961" r:id="rId12"/>
    <p:sldId id="960" r:id="rId13"/>
    <p:sldId id="957" r:id="rId14"/>
  </p:sldIdLst>
  <p:sldSz cx="12192000" cy="6858000"/>
  <p:notesSz cx="6858000" cy="9144000"/>
  <p:defaultTextStyle>
    <a:defPPr>
      <a:defRPr lang="ja-JP"/>
    </a:defPPr>
    <a:lvl1pPr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FF0000"/>
    <a:srgbClr val="FF0066"/>
    <a:srgbClr val="0000CC"/>
    <a:srgbClr val="008000"/>
    <a:srgbClr val="FFFFCC"/>
    <a:srgbClr val="CCFFFF"/>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42" autoAdjust="0"/>
    <p:restoredTop sz="97436" autoAdjust="0"/>
  </p:normalViewPr>
  <p:slideViewPr>
    <p:cSldViewPr>
      <p:cViewPr varScale="1">
        <p:scale>
          <a:sx n="73" d="100"/>
          <a:sy n="73" d="100"/>
        </p:scale>
        <p:origin x="254" y="3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942E0C60-F9EA-43EE-8DE2-0069E347D917}"/>
              </a:ext>
            </a:extLst>
          </p:cNvPr>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GB" altLang="x-none"/>
          </a:p>
        </p:txBody>
      </p:sp>
      <p:sp>
        <p:nvSpPr>
          <p:cNvPr id="3" name="Espace réservé de la date 2">
            <a:extLst>
              <a:ext uri="{FF2B5EF4-FFF2-40B4-BE49-F238E27FC236}">
                <a16:creationId xmlns:a16="http://schemas.microsoft.com/office/drawing/2014/main" id="{09BAFFB7-EAC8-4BFD-844A-63E679AEBDFD}"/>
              </a:ext>
            </a:extLst>
          </p:cNvPr>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noProof="1">
                <a:ea typeface="MS PGothic" panose="020B0600070205080204" pitchFamily="34" charset="-128"/>
                <a:cs typeface="Arial" panose="020B0604020202020204" pitchFamily="34" charset="0"/>
              </a:defRPr>
            </a:lvl1pPr>
          </a:lstStyle>
          <a:p>
            <a:pPr>
              <a:defRPr/>
            </a:pPr>
            <a:fld id="{CBCF5B17-4830-4C7F-A8AA-211C005C151D}" type="datetimeFigureOut">
              <a:rPr lang="en-GB" altLang="zh-CN"/>
              <a:pPr>
                <a:defRPr/>
              </a:pPr>
              <a:t>12/08/2024</a:t>
            </a:fld>
            <a:endParaRPr lang="en-GB" altLang="zh-CN">
              <a:ea typeface="Arial" panose="020B0604020202020204" pitchFamily="34" charset="0"/>
            </a:endParaRPr>
          </a:p>
        </p:txBody>
      </p:sp>
      <p:sp>
        <p:nvSpPr>
          <p:cNvPr id="4" name="Espace réservé du pied de page 3">
            <a:extLst>
              <a:ext uri="{FF2B5EF4-FFF2-40B4-BE49-F238E27FC236}">
                <a16:creationId xmlns:a16="http://schemas.microsoft.com/office/drawing/2014/main" id="{1A80DDDF-ABAD-4202-88D5-F328094A1483}"/>
              </a:ext>
            </a:extLst>
          </p:cNvPr>
          <p:cNvSpPr>
            <a:spLocks noGrp="1"/>
          </p:cNvSpPr>
          <p:nvPr>
            <p:ph type="ftr" sz="quarter" idx="2"/>
          </p:nvPr>
        </p:nvSpPr>
        <p:spPr>
          <a:xfrm>
            <a:off x="0" y="8685213"/>
            <a:ext cx="2971800" cy="458787"/>
          </a:xfrm>
          <a:prstGeom prst="rect">
            <a:avLst/>
          </a:prstGeom>
        </p:spPr>
        <p:txBody>
          <a:bodyPr vert="horz" wrap="square" lIns="91440" tIns="45720" rIns="91440" bIns="45720" numCol="1" anchor="b" anchorCtr="0" compatLnSpc="1"/>
          <a:lstStyle>
            <a:lvl1pPr eaLnBrk="1" hangingPunct="1">
              <a:defRPr sz="1200" noProof="1">
                <a:ea typeface="Arial" panose="020B0604020202020204" pitchFamily="34" charset="0"/>
              </a:defRPr>
            </a:lvl1pPr>
          </a:lstStyle>
          <a:p>
            <a:pPr>
              <a:defRPr/>
            </a:pPr>
            <a:endParaRPr lang="en-GB" altLang="x-none"/>
          </a:p>
        </p:txBody>
      </p:sp>
      <p:sp>
        <p:nvSpPr>
          <p:cNvPr id="5" name="Espace réservé du numéro de diapositive 4">
            <a:extLst>
              <a:ext uri="{FF2B5EF4-FFF2-40B4-BE49-F238E27FC236}">
                <a16:creationId xmlns:a16="http://schemas.microsoft.com/office/drawing/2014/main" id="{6A1673CF-3DE0-4EA5-876F-780C3086875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76EC3C98-4E01-4AB0-BB4A-862D8801696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8475738-28F4-43DE-8467-9B98F9AAFD9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noProof="1">
                <a:ea typeface="Arial" panose="020B0604020202020204" pitchFamily="34" charset="0"/>
              </a:defRPr>
            </a:lvl1pPr>
          </a:lstStyle>
          <a:p>
            <a:pPr>
              <a:defRPr/>
            </a:pPr>
            <a:endParaRPr lang="en-US" altLang="ja-JP"/>
          </a:p>
        </p:txBody>
      </p:sp>
      <p:sp>
        <p:nvSpPr>
          <p:cNvPr id="8195" name="Rectangle 3">
            <a:extLst>
              <a:ext uri="{FF2B5EF4-FFF2-40B4-BE49-F238E27FC236}">
                <a16:creationId xmlns:a16="http://schemas.microsoft.com/office/drawing/2014/main" id="{B6E9B060-7C74-4DAD-B7D7-1777394F510F}"/>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noProof="1">
                <a:ea typeface="Arial" panose="020B0604020202020204" pitchFamily="34" charset="0"/>
              </a:defRPr>
            </a:lvl1pPr>
          </a:lstStyle>
          <a:p>
            <a:pPr>
              <a:defRPr/>
            </a:pPr>
            <a:endParaRPr lang="en-US" altLang="ja-JP"/>
          </a:p>
        </p:txBody>
      </p:sp>
      <p:sp>
        <p:nvSpPr>
          <p:cNvPr id="2052" name="Rectangle 4">
            <a:extLst>
              <a:ext uri="{FF2B5EF4-FFF2-40B4-BE49-F238E27FC236}">
                <a16:creationId xmlns:a16="http://schemas.microsoft.com/office/drawing/2014/main" id="{15FE2DAD-211B-455D-83F4-6E967B6DBA28}"/>
              </a:ext>
            </a:extLst>
          </p:cNvPr>
          <p:cNvSpPr>
            <a:spLocks noGrp="1" noRot="1" noChangeAspect="1" noChangeArrowheads="1" noTextEdit="1"/>
          </p:cNvSpPr>
          <p:nvPr>
            <p:ph type="sldImg" idx="4294967295"/>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anose="02020600040205080304" pitchFamily="18" charset="-128"/>
        <a:cs typeface="MS PMincho" panose="02020600040205080304"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Espace réservé de l'image des diapositives 1">
            <a:extLst>
              <a:ext uri="{FF2B5EF4-FFF2-40B4-BE49-F238E27FC236}">
                <a16:creationId xmlns:a16="http://schemas.microsoft.com/office/drawing/2014/main" id="{CFCAC7EB-17FE-4881-8008-5E4432EFBCDB}"/>
              </a:ext>
            </a:extLst>
          </p:cNvPr>
          <p:cNvSpPr>
            <a:spLocks noGrp="1" noRot="1" noChangeAspect="1" noChangeArrowheads="1" noTextEdit="1"/>
          </p:cNvSpPr>
          <p:nvPr>
            <p:ph type="sldImg" idx="4294967295"/>
          </p:nvPr>
        </p:nvSpPr>
        <p:spPr>
          <a:ln/>
        </p:spPr>
      </p:sp>
      <p:sp>
        <p:nvSpPr>
          <p:cNvPr id="5123" name="Espace réservé des commentaires 2">
            <a:extLst>
              <a:ext uri="{FF2B5EF4-FFF2-40B4-BE49-F238E27FC236}">
                <a16:creationId xmlns:a16="http://schemas.microsoft.com/office/drawing/2014/main" id="{9AD38E5C-9BD7-4E56-8462-50813BF0C687}"/>
              </a:ext>
            </a:extLst>
          </p:cNvPr>
          <p:cNvSpPr>
            <a:spLocks noGrp="1" noChangeArrowheads="1"/>
          </p:cNvSpPr>
          <p:nvPr>
            <p:ph type="body" idx="4294967295"/>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a:extLst>
              <a:ext uri="{FF2B5EF4-FFF2-40B4-BE49-F238E27FC236}">
                <a16:creationId xmlns:a16="http://schemas.microsoft.com/office/drawing/2014/main" id="{AC1213FA-1ED6-4A83-84AF-14BED565469C}"/>
              </a:ext>
            </a:extLst>
          </p:cNvPr>
          <p:cNvSpPr>
            <a:spLocks noGrp="1" noRot="1" noChangeAspect="1" noChangeArrowheads="1" noTextEdit="1"/>
          </p:cNvSpPr>
          <p:nvPr>
            <p:ph type="sldImg" idx="4294967295"/>
          </p:nvPr>
        </p:nvSpPr>
        <p:spPr>
          <a:ln/>
        </p:spPr>
      </p:sp>
      <p:sp>
        <p:nvSpPr>
          <p:cNvPr id="7171" name="Notes Placeholder 2">
            <a:extLst>
              <a:ext uri="{FF2B5EF4-FFF2-40B4-BE49-F238E27FC236}">
                <a16:creationId xmlns:a16="http://schemas.microsoft.com/office/drawing/2014/main" id="{02F7A7CB-CF14-4274-8BA5-E7AB7676A446}"/>
              </a:ext>
            </a:extLst>
          </p:cNvPr>
          <p:cNvSpPr>
            <a:spLocks noGrp="1" noChangeArrowheads="1"/>
          </p:cNvSpPr>
          <p:nvPr>
            <p:ph type="body" idx="4294967295"/>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p>
        </p:txBody>
      </p:sp>
      <p:sp>
        <p:nvSpPr>
          <p:cNvPr id="7" name="Title 6"/>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93FB3270-CDFF-4B62-A2F4-0FA4F57E7B3E}"/>
              </a:ext>
            </a:extLst>
          </p:cNvPr>
          <p:cNvSpPr>
            <a:spLocks noGrp="1"/>
          </p:cNvSpPr>
          <p:nvPr>
            <p:ph type="sldNum" sz="quarter" idx="10"/>
          </p:nvPr>
        </p:nvSpPr>
        <p:spPr/>
        <p:txBody>
          <a:bodyPr/>
          <a:lstStyle>
            <a:lvl1pPr>
              <a:defRPr/>
            </a:lvl1pPr>
          </a:lstStyle>
          <a:p>
            <a:pPr>
              <a:defRPr/>
            </a:pPr>
            <a:fld id="{AFD7DB6F-BF50-4CD8-B25B-FEBCEB2F971B}" type="slidenum">
              <a:rPr lang="en-GB" altLang="en-US"/>
              <a:pPr>
                <a:defRPr/>
              </a:pPr>
              <a:t>‹#›</a:t>
            </a:fld>
            <a:endParaRPr lang="en-GB" altLang="en-US"/>
          </a:p>
        </p:txBody>
      </p:sp>
    </p:spTree>
    <p:extLst>
      <p:ext uri="{BB962C8B-B14F-4D97-AF65-F5344CB8AC3E}">
        <p14:creationId xmlns:p14="http://schemas.microsoft.com/office/powerpoint/2010/main" val="3098991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E51BFC-52D4-4126-8015-AA3B975F1365}"/>
              </a:ext>
            </a:extLst>
          </p:cNvPr>
          <p:cNvSpPr>
            <a:spLocks noGrp="1"/>
          </p:cNvSpPr>
          <p:nvPr>
            <p:ph type="sldNum" sz="quarter" idx="10"/>
          </p:nvPr>
        </p:nvSpPr>
        <p:spPr/>
        <p:txBody>
          <a:bodyPr/>
          <a:lstStyle>
            <a:lvl1pPr>
              <a:defRPr/>
            </a:lvl1pPr>
          </a:lstStyle>
          <a:p>
            <a:pPr>
              <a:defRPr/>
            </a:pPr>
            <a:fld id="{02127AA3-4867-4680-BDF1-A24CE4C0227F}" type="slidenum">
              <a:rPr lang="en-GB" altLang="en-US"/>
              <a:pPr>
                <a:defRPr/>
              </a:pPr>
              <a:t>‹#›</a:t>
            </a:fld>
            <a:endParaRPr lang="en-GB" altLang="en-US"/>
          </a:p>
        </p:txBody>
      </p:sp>
    </p:spTree>
    <p:extLst>
      <p:ext uri="{BB962C8B-B14F-4D97-AF65-F5344CB8AC3E}">
        <p14:creationId xmlns:p14="http://schemas.microsoft.com/office/powerpoint/2010/main" val="1121534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609600" y="274641"/>
            <a:ext cx="80264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Slide Number Placeholder 5">
            <a:extLst>
              <a:ext uri="{FF2B5EF4-FFF2-40B4-BE49-F238E27FC236}">
                <a16:creationId xmlns:a16="http://schemas.microsoft.com/office/drawing/2014/main" id="{0BB60004-3519-4CA0-AE86-CF1C09B58868}"/>
              </a:ext>
            </a:extLst>
          </p:cNvPr>
          <p:cNvSpPr>
            <a:spLocks noGrp="1"/>
          </p:cNvSpPr>
          <p:nvPr>
            <p:ph type="sldNum" sz="quarter" idx="10"/>
          </p:nvPr>
        </p:nvSpPr>
        <p:spPr/>
        <p:txBody>
          <a:bodyPr/>
          <a:lstStyle>
            <a:lvl1pPr>
              <a:defRPr/>
            </a:lvl1pPr>
          </a:lstStyle>
          <a:p>
            <a:pPr>
              <a:defRPr/>
            </a:pPr>
            <a:fld id="{A5C0A104-DF17-4451-B9DB-7A55F82D954C}" type="slidenum">
              <a:rPr lang="en-GB" altLang="en-US"/>
              <a:pPr>
                <a:defRPr/>
              </a:pPr>
              <a:t>‹#›</a:t>
            </a:fld>
            <a:endParaRPr lang="en-GB" altLang="en-US"/>
          </a:p>
        </p:txBody>
      </p:sp>
    </p:spTree>
    <p:extLst>
      <p:ext uri="{BB962C8B-B14F-4D97-AF65-F5344CB8AC3E}">
        <p14:creationId xmlns:p14="http://schemas.microsoft.com/office/powerpoint/2010/main" val="1438082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itle 4"/>
          <p:cNvSpPr>
            <a:spLocks noGrp="1"/>
          </p:cNvSpPr>
          <p:nvPr>
            <p:ph type="title"/>
          </p:nvPr>
        </p:nvSpPr>
        <p:spPr/>
        <p:txBody>
          <a:bodyPr/>
          <a:lstStyle/>
          <a:p>
            <a:r>
              <a:rPr lang="en-US" noProof="1"/>
              <a:t>Click to edit Master title style</a:t>
            </a:r>
          </a:p>
        </p:txBody>
      </p:sp>
      <p:sp>
        <p:nvSpPr>
          <p:cNvPr id="4" name="Slide Number Placeholder 5">
            <a:extLst>
              <a:ext uri="{FF2B5EF4-FFF2-40B4-BE49-F238E27FC236}">
                <a16:creationId xmlns:a16="http://schemas.microsoft.com/office/drawing/2014/main" id="{6202CA36-3532-4CFE-A72B-AA53F62F1AE9}"/>
              </a:ext>
            </a:extLst>
          </p:cNvPr>
          <p:cNvSpPr>
            <a:spLocks noGrp="1"/>
          </p:cNvSpPr>
          <p:nvPr>
            <p:ph type="sldNum" sz="quarter" idx="10"/>
          </p:nvPr>
        </p:nvSpPr>
        <p:spPr/>
        <p:txBody>
          <a:bodyPr/>
          <a:lstStyle>
            <a:lvl1pPr>
              <a:defRPr/>
            </a:lvl1pPr>
          </a:lstStyle>
          <a:p>
            <a:pPr>
              <a:defRPr/>
            </a:pPr>
            <a:fld id="{3119FD42-5907-4F80-B10A-571E096BB1EE}" type="slidenum">
              <a:rPr lang="en-GB" altLang="en-US"/>
              <a:pPr>
                <a:defRPr/>
              </a:pPr>
              <a:t>‹#›</a:t>
            </a:fld>
            <a:endParaRPr lang="en-GB" altLang="en-US"/>
          </a:p>
        </p:txBody>
      </p:sp>
    </p:spTree>
    <p:extLst>
      <p:ext uri="{BB962C8B-B14F-4D97-AF65-F5344CB8AC3E}">
        <p14:creationId xmlns:p14="http://schemas.microsoft.com/office/powerpoint/2010/main" val="2073321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noProof="1"/>
              <a:t>Click to edit Master text styles</a:t>
            </a:r>
          </a:p>
        </p:txBody>
      </p:sp>
      <p:sp>
        <p:nvSpPr>
          <p:cNvPr id="4" name="Slide Number Placeholder 5">
            <a:extLst>
              <a:ext uri="{FF2B5EF4-FFF2-40B4-BE49-F238E27FC236}">
                <a16:creationId xmlns:a16="http://schemas.microsoft.com/office/drawing/2014/main" id="{44FB9DA2-4089-410C-B3A8-187DB10B1F53}"/>
              </a:ext>
            </a:extLst>
          </p:cNvPr>
          <p:cNvSpPr>
            <a:spLocks noGrp="1"/>
          </p:cNvSpPr>
          <p:nvPr>
            <p:ph type="sldNum" sz="quarter" idx="10"/>
          </p:nvPr>
        </p:nvSpPr>
        <p:spPr/>
        <p:txBody>
          <a:bodyPr/>
          <a:lstStyle>
            <a:lvl1pPr>
              <a:defRPr/>
            </a:lvl1pPr>
          </a:lstStyle>
          <a:p>
            <a:pPr>
              <a:defRPr/>
            </a:pPr>
            <a:fld id="{C6C1CA7C-700C-479C-A594-2F0245A5E011}" type="slidenum">
              <a:rPr lang="en-GB" altLang="en-US"/>
              <a:pPr>
                <a:defRPr/>
              </a:pPr>
              <a:t>‹#›</a:t>
            </a:fld>
            <a:endParaRPr lang="en-GB" altLang="en-US"/>
          </a:p>
        </p:txBody>
      </p:sp>
    </p:spTree>
    <p:extLst>
      <p:ext uri="{BB962C8B-B14F-4D97-AF65-F5344CB8AC3E}">
        <p14:creationId xmlns:p14="http://schemas.microsoft.com/office/powerpoint/2010/main" val="4104871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Slide Number Placeholder 5">
            <a:extLst>
              <a:ext uri="{FF2B5EF4-FFF2-40B4-BE49-F238E27FC236}">
                <a16:creationId xmlns:a16="http://schemas.microsoft.com/office/drawing/2014/main" id="{B1868B9B-B0F3-4B34-A5C2-891061D12A17}"/>
              </a:ext>
            </a:extLst>
          </p:cNvPr>
          <p:cNvSpPr>
            <a:spLocks noGrp="1"/>
          </p:cNvSpPr>
          <p:nvPr>
            <p:ph type="sldNum" sz="quarter" idx="10"/>
          </p:nvPr>
        </p:nvSpPr>
        <p:spPr/>
        <p:txBody>
          <a:bodyPr/>
          <a:lstStyle>
            <a:lvl1pPr>
              <a:defRPr/>
            </a:lvl1pPr>
          </a:lstStyle>
          <a:p>
            <a:pPr>
              <a:defRPr/>
            </a:pPr>
            <a:fld id="{972B4A84-F39C-4D7E-B781-F8C17DC5065E}" type="slidenum">
              <a:rPr lang="en-GB" altLang="en-US"/>
              <a:pPr>
                <a:defRPr/>
              </a:pPr>
              <a:t>‹#›</a:t>
            </a:fld>
            <a:endParaRPr lang="en-GB" altLang="en-US"/>
          </a:p>
        </p:txBody>
      </p:sp>
    </p:spTree>
    <p:extLst>
      <p:ext uri="{BB962C8B-B14F-4D97-AF65-F5344CB8AC3E}">
        <p14:creationId xmlns:p14="http://schemas.microsoft.com/office/powerpoint/2010/main" val="2102960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5">
            <a:extLst>
              <a:ext uri="{FF2B5EF4-FFF2-40B4-BE49-F238E27FC236}">
                <a16:creationId xmlns:a16="http://schemas.microsoft.com/office/drawing/2014/main" id="{79BAD160-7E56-49D9-8B0E-7EC8D93F49A2}"/>
              </a:ext>
            </a:extLst>
          </p:cNvPr>
          <p:cNvSpPr>
            <a:spLocks noGrp="1"/>
          </p:cNvSpPr>
          <p:nvPr>
            <p:ph type="sldNum" sz="quarter" idx="10"/>
          </p:nvPr>
        </p:nvSpPr>
        <p:spPr/>
        <p:txBody>
          <a:bodyPr/>
          <a:lstStyle>
            <a:lvl1pPr>
              <a:defRPr/>
            </a:lvl1pPr>
          </a:lstStyle>
          <a:p>
            <a:pPr>
              <a:defRPr/>
            </a:pPr>
            <a:fld id="{75D7B4CF-D590-4433-8B48-114BF651C866}" type="slidenum">
              <a:rPr lang="en-GB" altLang="en-US"/>
              <a:pPr>
                <a:defRPr/>
              </a:pPr>
              <a:t>‹#›</a:t>
            </a:fld>
            <a:endParaRPr lang="en-GB" altLang="en-US"/>
          </a:p>
        </p:txBody>
      </p:sp>
    </p:spTree>
    <p:extLst>
      <p:ext uri="{BB962C8B-B14F-4D97-AF65-F5344CB8AC3E}">
        <p14:creationId xmlns:p14="http://schemas.microsoft.com/office/powerpoint/2010/main" val="1908479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Slide Number Placeholder 5">
            <a:extLst>
              <a:ext uri="{FF2B5EF4-FFF2-40B4-BE49-F238E27FC236}">
                <a16:creationId xmlns:a16="http://schemas.microsoft.com/office/drawing/2014/main" id="{90889DB9-9EC0-4329-A4DA-70C1A0811191}"/>
              </a:ext>
            </a:extLst>
          </p:cNvPr>
          <p:cNvSpPr>
            <a:spLocks noGrp="1"/>
          </p:cNvSpPr>
          <p:nvPr>
            <p:ph type="sldNum" sz="quarter" idx="10"/>
          </p:nvPr>
        </p:nvSpPr>
        <p:spPr/>
        <p:txBody>
          <a:bodyPr/>
          <a:lstStyle>
            <a:lvl1pPr>
              <a:defRPr/>
            </a:lvl1pPr>
          </a:lstStyle>
          <a:p>
            <a:pPr>
              <a:defRPr/>
            </a:pPr>
            <a:fld id="{EB2499AA-EA98-4C8D-A559-A1CB0F23559B}" type="slidenum">
              <a:rPr lang="en-GB" altLang="en-US"/>
              <a:pPr>
                <a:defRPr/>
              </a:pPr>
              <a:t>‹#›</a:t>
            </a:fld>
            <a:endParaRPr lang="en-GB" altLang="en-US"/>
          </a:p>
        </p:txBody>
      </p:sp>
    </p:spTree>
    <p:extLst>
      <p:ext uri="{BB962C8B-B14F-4D97-AF65-F5344CB8AC3E}">
        <p14:creationId xmlns:p14="http://schemas.microsoft.com/office/powerpoint/2010/main" val="29533790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CA89DF56-80FE-48C4-A42B-791A891126D3}"/>
              </a:ext>
            </a:extLst>
          </p:cNvPr>
          <p:cNvSpPr>
            <a:spLocks noGrp="1"/>
          </p:cNvSpPr>
          <p:nvPr>
            <p:ph type="sldNum" sz="quarter" idx="10"/>
          </p:nvPr>
        </p:nvSpPr>
        <p:spPr/>
        <p:txBody>
          <a:bodyPr/>
          <a:lstStyle>
            <a:lvl1pPr>
              <a:defRPr/>
            </a:lvl1pPr>
          </a:lstStyle>
          <a:p>
            <a:pPr>
              <a:defRPr/>
            </a:pPr>
            <a:fld id="{5C0165A9-4C75-408F-8EE7-B5199D1273F0}" type="slidenum">
              <a:rPr lang="en-GB" altLang="en-US"/>
              <a:pPr>
                <a:defRPr/>
              </a:pPr>
              <a:t>‹#›</a:t>
            </a:fld>
            <a:endParaRPr lang="en-GB" altLang="en-US"/>
          </a:p>
        </p:txBody>
      </p:sp>
    </p:spTree>
    <p:extLst>
      <p:ext uri="{BB962C8B-B14F-4D97-AF65-F5344CB8AC3E}">
        <p14:creationId xmlns:p14="http://schemas.microsoft.com/office/powerpoint/2010/main" val="41072594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18804DCC-B882-4E47-B45B-97450985EC38}"/>
              </a:ext>
            </a:extLst>
          </p:cNvPr>
          <p:cNvSpPr>
            <a:spLocks noGrp="1"/>
          </p:cNvSpPr>
          <p:nvPr>
            <p:ph type="sldNum" sz="quarter" idx="10"/>
          </p:nvPr>
        </p:nvSpPr>
        <p:spPr/>
        <p:txBody>
          <a:bodyPr/>
          <a:lstStyle>
            <a:lvl1pPr>
              <a:defRPr/>
            </a:lvl1pPr>
          </a:lstStyle>
          <a:p>
            <a:pPr>
              <a:defRPr/>
            </a:pPr>
            <a:fld id="{495ACFB4-4B69-4B53-958D-89BE21435D47}" type="slidenum">
              <a:rPr lang="en-GB" altLang="en-US"/>
              <a:pPr>
                <a:defRPr/>
              </a:pPr>
              <a:t>‹#›</a:t>
            </a:fld>
            <a:endParaRPr lang="en-GB" altLang="en-US"/>
          </a:p>
        </p:txBody>
      </p:sp>
    </p:spTree>
    <p:extLst>
      <p:ext uri="{BB962C8B-B14F-4D97-AF65-F5344CB8AC3E}">
        <p14:creationId xmlns:p14="http://schemas.microsoft.com/office/powerpoint/2010/main" val="19080779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Slide Number Placeholder 5">
            <a:extLst>
              <a:ext uri="{FF2B5EF4-FFF2-40B4-BE49-F238E27FC236}">
                <a16:creationId xmlns:a16="http://schemas.microsoft.com/office/drawing/2014/main" id="{7D04B136-00DF-46DC-A11C-698F07F51A42}"/>
              </a:ext>
            </a:extLst>
          </p:cNvPr>
          <p:cNvSpPr>
            <a:spLocks noGrp="1"/>
          </p:cNvSpPr>
          <p:nvPr>
            <p:ph type="sldNum" sz="quarter" idx="10"/>
          </p:nvPr>
        </p:nvSpPr>
        <p:spPr/>
        <p:txBody>
          <a:bodyPr/>
          <a:lstStyle>
            <a:lvl1pPr>
              <a:defRPr/>
            </a:lvl1pPr>
          </a:lstStyle>
          <a:p>
            <a:pPr>
              <a:defRPr/>
            </a:pPr>
            <a:fld id="{7250786A-52DE-4DD9-8133-B1E0068B13A7}" type="slidenum">
              <a:rPr lang="en-GB" altLang="en-US"/>
              <a:pPr>
                <a:defRPr/>
              </a:pPr>
              <a:t>‹#›</a:t>
            </a:fld>
            <a:endParaRPr lang="en-GB" altLang="en-US"/>
          </a:p>
        </p:txBody>
      </p:sp>
    </p:spTree>
    <p:extLst>
      <p:ext uri="{BB962C8B-B14F-4D97-AF65-F5344CB8AC3E}">
        <p14:creationId xmlns:p14="http://schemas.microsoft.com/office/powerpoint/2010/main" val="42003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7">
            <a:extLst>
              <a:ext uri="{FF2B5EF4-FFF2-40B4-BE49-F238E27FC236}">
                <a16:creationId xmlns:a16="http://schemas.microsoft.com/office/drawing/2014/main" id="{9B2A11FC-0674-4233-9DCC-353A16051A2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417300" y="6475413"/>
            <a:ext cx="48736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a:extLst>
              <a:ext uri="{FF2B5EF4-FFF2-40B4-BE49-F238E27FC236}">
                <a16:creationId xmlns:a16="http://schemas.microsoft.com/office/drawing/2014/main" id="{A8585C2E-2876-4080-9EB1-285260961C7D}"/>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6456363"/>
            <a:ext cx="618966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a:extLst>
              <a:ext uri="{FF2B5EF4-FFF2-40B4-BE49-F238E27FC236}">
                <a16:creationId xmlns:a16="http://schemas.microsoft.com/office/drawing/2014/main" id="{0CDEDABD-D204-40FC-9582-9D34912674D5}"/>
              </a:ext>
            </a:extLst>
          </p:cNvPr>
          <p:cNvSpPr>
            <a:spLocks noGrp="1" noChangeArrowheads="1"/>
          </p:cNvSpPr>
          <p:nvPr>
            <p:ph type="title" idx="4294967295"/>
          </p:nvPr>
        </p:nvSpPr>
        <p:spPr bwMode="auto">
          <a:xfrm>
            <a:off x="609600" y="274638"/>
            <a:ext cx="91122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a:t>Click to edit Master title style</a:t>
            </a:r>
            <a:endParaRPr lang="en-GB" altLang="fr-FR"/>
          </a:p>
        </p:txBody>
      </p:sp>
      <p:sp>
        <p:nvSpPr>
          <p:cNvPr id="1029" name="Text Placeholder 2">
            <a:extLst>
              <a:ext uri="{FF2B5EF4-FFF2-40B4-BE49-F238E27FC236}">
                <a16:creationId xmlns:a16="http://schemas.microsoft.com/office/drawing/2014/main" id="{DAD5B909-739B-434B-9F72-60F205E0882A}"/>
              </a:ext>
            </a:extLst>
          </p:cNvPr>
          <p:cNvSpPr>
            <a:spLocks noGrp="1" noChangeArrowheads="1"/>
          </p:cNvSpPr>
          <p:nvPr>
            <p:ph type="body" idx="4294967295"/>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a:t> Click to edit Master text styles</a:t>
            </a:r>
          </a:p>
          <a:p>
            <a:pPr lvl="1"/>
            <a:r>
              <a:rPr lang="en-US" altLang="fr-FR"/>
              <a:t>Second level</a:t>
            </a:r>
          </a:p>
          <a:p>
            <a:pPr lvl="2"/>
            <a:r>
              <a:rPr lang="en-US" altLang="fr-FR"/>
              <a:t>Third level</a:t>
            </a:r>
          </a:p>
          <a:p>
            <a:pPr lvl="3"/>
            <a:r>
              <a:rPr lang="en-US" altLang="fr-FR"/>
              <a:t>Fourth level</a:t>
            </a:r>
          </a:p>
          <a:p>
            <a:pPr lvl="4"/>
            <a:r>
              <a:rPr lang="en-US" altLang="fr-FR"/>
              <a:t>Fifth level</a:t>
            </a:r>
            <a:endParaRPr lang="en-GB" altLang="ja-JP"/>
          </a:p>
        </p:txBody>
      </p:sp>
      <p:sp>
        <p:nvSpPr>
          <p:cNvPr id="9" name="Slide Number Placeholder 5">
            <a:extLst>
              <a:ext uri="{FF2B5EF4-FFF2-40B4-BE49-F238E27FC236}">
                <a16:creationId xmlns:a16="http://schemas.microsoft.com/office/drawing/2014/main" id="{39F3F9E8-EBE4-468B-A77E-7AB251B37C92}"/>
              </a:ext>
            </a:extLst>
          </p:cNvPr>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100">
                <a:solidFill>
                  <a:schemeClr val="bg1"/>
                </a:solidFill>
              </a:defRPr>
            </a:lvl1pPr>
          </a:lstStyle>
          <a:p>
            <a:pPr>
              <a:defRPr/>
            </a:pPr>
            <a:fld id="{261B6BEC-28D2-48A5-AD3F-23318C8A7688}" type="slidenum">
              <a:rPr lang="en-GB" altLang="en-US"/>
              <a:pPr>
                <a:defRPr/>
              </a:pPr>
              <a:t>‹#›</a:t>
            </a:fld>
            <a:endParaRPr lang="en-GB" altLang="en-US"/>
          </a:p>
        </p:txBody>
      </p:sp>
      <p:sp>
        <p:nvSpPr>
          <p:cNvPr id="1035" name="Rectangle 6">
            <a:extLst>
              <a:ext uri="{FF2B5EF4-FFF2-40B4-BE49-F238E27FC236}">
                <a16:creationId xmlns:a16="http://schemas.microsoft.com/office/drawing/2014/main" id="{E33A9B9D-81DA-4A21-BABB-795C1402F6C0}"/>
              </a:ext>
            </a:extLst>
          </p:cNvPr>
          <p:cNvSpPr>
            <a:spLocks noChangeArrowheads="1"/>
          </p:cNvSpPr>
          <p:nvPr/>
        </p:nvSpPr>
        <p:spPr bwMode="auto">
          <a:xfrm>
            <a:off x="709613" y="6459538"/>
            <a:ext cx="6102350" cy="246062"/>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eaLnBrk="1" hangingPunct="1">
              <a:defRPr/>
            </a:pPr>
            <a:r>
              <a:rPr lang="en-GB" altLang="ja-JP" dirty="0">
                <a:solidFill>
                  <a:schemeClr val="bg1"/>
                </a:solidFill>
              </a:rPr>
              <a:t>© 3GPP 2024 Guidelines for SA4#127-bis-e as an ordinary electronic meeting</a:t>
            </a:r>
          </a:p>
        </p:txBody>
      </p:sp>
      <p:sp>
        <p:nvSpPr>
          <p:cNvPr id="1032" name="Slide Number Placeholder 4">
            <a:extLst>
              <a:ext uri="{FF2B5EF4-FFF2-40B4-BE49-F238E27FC236}">
                <a16:creationId xmlns:a16="http://schemas.microsoft.com/office/drawing/2014/main" id="{3FAEDB9B-7683-4BFD-B231-150243741333}"/>
              </a:ext>
            </a:extLst>
          </p:cNvPr>
          <p:cNvSpPr txBox="1">
            <a:spLocks noGrp="1" noChangeArrowheads="1"/>
          </p:cNvSpPr>
          <p:nvPr/>
        </p:nvSpPr>
        <p:spPr bwMode="auto">
          <a:xfrm>
            <a:off x="9906000" y="6215063"/>
            <a:ext cx="527050" cy="222250"/>
          </a:xfrm>
          <a:prstGeom prst="rect">
            <a:avLst/>
          </a:prstGeom>
          <a:no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eaLnBrk="1" hangingPunct="1">
              <a:defRPr/>
            </a:pPr>
            <a:fld id="{7484CD1A-04A9-4656-8FDB-99D4EE54E01C}" type="slidenum">
              <a:rPr lang="ja-JP" altLang="en-GB" sz="1100" smtClean="0">
                <a:solidFill>
                  <a:schemeClr val="bg1"/>
                </a:solidFill>
              </a:rPr>
              <a:pPr eaLnBrk="1" hangingPunct="1">
                <a:defRPr/>
              </a:pPr>
              <a:t>‹#›</a:t>
            </a:fld>
            <a:endParaRPr lang="ja-JP" altLang="en-GB" sz="1100">
              <a:solidFill>
                <a:schemeClr val="bg1"/>
              </a:solidFill>
            </a:endParaRPr>
          </a:p>
        </p:txBody>
      </p:sp>
      <p:pic>
        <p:nvPicPr>
          <p:cNvPr id="1033" name="Picture 6">
            <a:extLst>
              <a:ext uri="{FF2B5EF4-FFF2-40B4-BE49-F238E27FC236}">
                <a16:creationId xmlns:a16="http://schemas.microsoft.com/office/drawing/2014/main" id="{B39ED557-D1BF-42C2-A242-F6F298E29A70}"/>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560050" y="112713"/>
            <a:ext cx="14938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urldefense.com/v3/__https:/www.3gpp.org/delegates-corner/3gu-portal__;!!HOHtwYw!CdTSEJsuKq75t5XSWI1c6m_hN5dA1ocJZcFZAEaJXuF-YpigzNEYLgnxdhjApUBI9LqlVpzpMYfAUkFb56EY7wFOvjzmXA$" TargetMode="External"/><Relationship Id="rId2" Type="http://schemas.openxmlformats.org/officeDocument/2006/relationships/hyperlink" Target="https://www.3gpp.org/ftp/tsg_sa/WG4_CODEC/TSGS4_129-e/Docs/S4-241456.zip" TargetMode="Externa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s://www.3gpp.org/ftp/tsg_sa/WG4_CODEC/TSGS4_129-e/Inbox/Drafts"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list.etsi.org/scripts/wa.exe?A0=3GPP_TSG_SA_WG4_MBS" TargetMode="External"/><Relationship Id="rId7" Type="http://schemas.openxmlformats.org/officeDocument/2006/relationships/image" Target="../media/image4.jpeg"/><Relationship Id="rId2" Type="http://schemas.openxmlformats.org/officeDocument/2006/relationships/hyperlink" Target="https://list.etsi.org/scripts/wa.exe?A0=3GPP_TSG_SA_WG4" TargetMode="External"/><Relationship Id="rId1" Type="http://schemas.openxmlformats.org/officeDocument/2006/relationships/slideLayout" Target="../slideLayouts/slideLayout2.xml"/><Relationship Id="rId6" Type="http://schemas.openxmlformats.org/officeDocument/2006/relationships/hyperlink" Target="https://list.etsi.org/scripts/wa.exe?A0=3GPP_TSG_SA_WG4_AUDIO" TargetMode="External"/><Relationship Id="rId5" Type="http://schemas.openxmlformats.org/officeDocument/2006/relationships/hyperlink" Target="https://list.etsi.org/scripts/wa.exe?A0=3GPP_TSG_SA_WG4_RTC" TargetMode="External"/><Relationship Id="rId4" Type="http://schemas.openxmlformats.org/officeDocument/2006/relationships/hyperlink" Target="https://list.etsi.org/scripts/wa.exe?A0=3GPP_TSG_SA_WG4_VIDEO"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a:extLst>
              <a:ext uri="{FF2B5EF4-FFF2-40B4-BE49-F238E27FC236}">
                <a16:creationId xmlns:a16="http://schemas.microsoft.com/office/drawing/2014/main" id="{F0A0BED3-FDF3-4EB3-93D9-119751D0A0CD}"/>
              </a:ext>
            </a:extLst>
          </p:cNvPr>
          <p:cNvSpPr>
            <a:spLocks noGrp="1" noChangeArrowheads="1"/>
          </p:cNvSpPr>
          <p:nvPr>
            <p:ph type="title"/>
          </p:nvPr>
        </p:nvSpPr>
        <p:spPr>
          <a:xfrm>
            <a:off x="2209800" y="1340768"/>
            <a:ext cx="7772400" cy="2304256"/>
          </a:xfrm>
        </p:spPr>
        <p:txBody>
          <a:bodyPr/>
          <a:lstStyle/>
          <a:p>
            <a:r>
              <a:rPr lang="en-US" altLang="fr-FR" sz="4800" dirty="0"/>
              <a:t>Guidelines for </a:t>
            </a:r>
            <a:br>
              <a:rPr lang="en-US" altLang="fr-FR" sz="4800" dirty="0"/>
            </a:br>
            <a:r>
              <a:rPr lang="en-US" altLang="fr-FR" sz="4800" dirty="0"/>
              <a:t>3GPP SA4#129-e </a:t>
            </a:r>
            <a:br>
              <a:rPr lang="en-US" altLang="fr-FR" sz="4800" dirty="0"/>
            </a:br>
            <a:r>
              <a:rPr lang="en-US" altLang="fr-FR" sz="4800" dirty="0"/>
              <a:t>as Electronic Meeting</a:t>
            </a:r>
            <a:endParaRPr lang="en-GB" altLang="fr-FR" sz="4800" dirty="0"/>
          </a:p>
        </p:txBody>
      </p:sp>
      <p:sp>
        <p:nvSpPr>
          <p:cNvPr id="4099" name="Sous-titre 2">
            <a:extLst>
              <a:ext uri="{FF2B5EF4-FFF2-40B4-BE49-F238E27FC236}">
                <a16:creationId xmlns:a16="http://schemas.microsoft.com/office/drawing/2014/main" id="{E2B8BF52-CCCC-4ED5-B54E-236442570ABA}"/>
              </a:ext>
            </a:extLst>
          </p:cNvPr>
          <p:cNvSpPr>
            <a:spLocks noGrp="1" noChangeArrowheads="1"/>
          </p:cNvSpPr>
          <p:nvPr>
            <p:ph type="subTitle" idx="1"/>
          </p:nvPr>
        </p:nvSpPr>
        <p:spPr>
          <a:xfrm>
            <a:off x="2895600" y="3860800"/>
            <a:ext cx="6400800" cy="2160588"/>
          </a:xfrm>
        </p:spPr>
        <p:txBody>
          <a:bodyPr/>
          <a:lstStyle/>
          <a:p>
            <a:r>
              <a:rPr lang="en-US" altLang="ja-JP" sz="1800" dirty="0">
                <a:ea typeface="ＭＳ Ｐゴシック" panose="020B0600070205080204" pitchFamily="34" charset="-128"/>
              </a:rPr>
              <a:t>A.I.: 2</a:t>
            </a:r>
          </a:p>
          <a:p>
            <a:r>
              <a:rPr lang="en-US" altLang="ja-JP" sz="1800" dirty="0">
                <a:ea typeface="ＭＳ Ｐゴシック" panose="020B0600070205080204" pitchFamily="34" charset="-128"/>
              </a:rPr>
              <a:t>3GPP SA WG4 </a:t>
            </a:r>
            <a:r>
              <a:rPr lang="fr-FR" altLang="ja-JP" sz="1800" dirty="0">
                <a:ea typeface="ＭＳ Ｐゴシック" panose="020B0600070205080204" pitchFamily="34" charset="-128"/>
              </a:rPr>
              <a:t>Chair</a:t>
            </a:r>
            <a:endParaRPr lang="en-US" altLang="ja-JP" sz="1800" dirty="0">
              <a:ea typeface="ＭＳ Ｐゴシック" panose="020B0600070205080204" pitchFamily="34" charset="-128"/>
            </a:endParaRPr>
          </a:p>
        </p:txBody>
      </p:sp>
      <p:sp>
        <p:nvSpPr>
          <p:cNvPr id="4100" name="Espace réservé du numéro de diapositive 3">
            <a:extLst>
              <a:ext uri="{FF2B5EF4-FFF2-40B4-BE49-F238E27FC236}">
                <a16:creationId xmlns:a16="http://schemas.microsoft.com/office/drawing/2014/main" id="{FC551E2E-3264-44FC-96EE-2E810E43DA79}"/>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A99735A3-A95B-4793-8FE8-545B96E3A1BA}" type="slidenum">
              <a:rPr lang="en-GB" altLang="fr-FR" sz="1100" smtClean="0">
                <a:solidFill>
                  <a:schemeClr val="bg1"/>
                </a:solidFill>
                <a:latin typeface="Arial" panose="020B0604020202020204" pitchFamily="34" charset="0"/>
              </a:rPr>
              <a:pPr>
                <a:spcBef>
                  <a:spcPct val="0"/>
                </a:spcBef>
                <a:buFontTx/>
                <a:buNone/>
              </a:pPr>
              <a:t>1</a:t>
            </a:fld>
            <a:endParaRPr lang="en-GB" altLang="fr-FR" sz="1100">
              <a:solidFill>
                <a:schemeClr val="bg1"/>
              </a:solidFill>
              <a:latin typeface="Arial" panose="020B0604020202020204" pitchFamily="34" charset="0"/>
            </a:endParaRPr>
          </a:p>
        </p:txBody>
      </p:sp>
      <p:sp>
        <p:nvSpPr>
          <p:cNvPr id="4101" name="Rectangle 11">
            <a:extLst>
              <a:ext uri="{FF2B5EF4-FFF2-40B4-BE49-F238E27FC236}">
                <a16:creationId xmlns:a16="http://schemas.microsoft.com/office/drawing/2014/main" id="{4AF3888A-B95B-427A-9E4E-8839B5860C2D}"/>
              </a:ext>
            </a:extLst>
          </p:cNvPr>
          <p:cNvSpPr>
            <a:spLocks noChangeArrowheads="1"/>
          </p:cNvSpPr>
          <p:nvPr/>
        </p:nvSpPr>
        <p:spPr bwMode="auto">
          <a:xfrm>
            <a:off x="149224" y="317500"/>
            <a:ext cx="4362599"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fr-FR" sz="2000" dirty="0"/>
              <a:t>3GPP SA4#129-e</a:t>
            </a:r>
            <a:br>
              <a:rPr lang="en-GB" altLang="fr-FR" sz="2000" dirty="0"/>
            </a:br>
            <a:r>
              <a:rPr lang="en-GB" altLang="fr-FR" sz="2000" dirty="0"/>
              <a:t>E-meeting, 19-23 August 2024</a:t>
            </a:r>
          </a:p>
        </p:txBody>
      </p:sp>
      <p:sp>
        <p:nvSpPr>
          <p:cNvPr id="4102" name="Rectangle 11">
            <a:extLst>
              <a:ext uri="{FF2B5EF4-FFF2-40B4-BE49-F238E27FC236}">
                <a16:creationId xmlns:a16="http://schemas.microsoft.com/office/drawing/2014/main" id="{1338C2B1-EB75-4755-B36A-75B10A01DC45}"/>
              </a:ext>
            </a:extLst>
          </p:cNvPr>
          <p:cNvSpPr>
            <a:spLocks noChangeArrowheads="1"/>
          </p:cNvSpPr>
          <p:nvPr/>
        </p:nvSpPr>
        <p:spPr bwMode="auto">
          <a:xfrm>
            <a:off x="10128250" y="1295400"/>
            <a:ext cx="19177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a:spcBef>
                <a:spcPct val="0"/>
              </a:spcBef>
              <a:buFontTx/>
              <a:buNone/>
            </a:pPr>
            <a:r>
              <a:rPr lang="sv-SE" altLang="fr-FR" sz="2000" b="1" dirty="0"/>
              <a:t>S4-241460</a:t>
            </a:r>
            <a:endParaRPr lang="en-GB" altLang="fr-FR" sz="20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id="{AC9D993A-7F68-4366-9315-34C3DFAEF28A}"/>
              </a:ext>
            </a:extLst>
          </p:cNvPr>
          <p:cNvSpPr>
            <a:spLocks noGrp="1" noChangeArrowheads="1"/>
          </p:cNvSpPr>
          <p:nvPr>
            <p:ph idx="1"/>
          </p:nvPr>
        </p:nvSpPr>
        <p:spPr/>
        <p:txBody>
          <a:bodyPr/>
          <a:lstStyle/>
          <a:p>
            <a:pPr marL="0" indent="0" algn="ctr">
              <a:buFontTx/>
              <a:buNone/>
            </a:pPr>
            <a:endParaRPr lang="en-US" altLang="en-US" sz="3200"/>
          </a:p>
          <a:p>
            <a:pPr marL="0" indent="0" algn="ctr">
              <a:buFontTx/>
              <a:buNone/>
            </a:pPr>
            <a:endParaRPr lang="en-US" altLang="en-US" sz="3200"/>
          </a:p>
          <a:p>
            <a:pPr marL="0" indent="0" algn="ctr">
              <a:buFontTx/>
              <a:buNone/>
            </a:pPr>
            <a:r>
              <a:rPr lang="en-US" altLang="en-US" sz="4400"/>
              <a:t>Have a good meeting !</a:t>
            </a:r>
          </a:p>
        </p:txBody>
      </p:sp>
      <p:sp>
        <p:nvSpPr>
          <p:cNvPr id="18435" name="Slide Number Placeholder 2">
            <a:extLst>
              <a:ext uri="{FF2B5EF4-FFF2-40B4-BE49-F238E27FC236}">
                <a16:creationId xmlns:a16="http://schemas.microsoft.com/office/drawing/2014/main" id="{12D0E61D-4DD7-42E2-A935-B2C6C6875C32}"/>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6875D844-5097-4A8A-85EC-17B3002B8F60}" type="slidenum">
              <a:rPr lang="en-GB" altLang="en-US" sz="1100" smtClean="0">
                <a:solidFill>
                  <a:schemeClr val="bg1"/>
                </a:solidFill>
                <a:latin typeface="Arial" panose="020B0604020202020204" pitchFamily="34" charset="0"/>
              </a:rPr>
              <a:pPr>
                <a:spcBef>
                  <a:spcPct val="0"/>
                </a:spcBef>
                <a:buFontTx/>
                <a:buNone/>
              </a:pPr>
              <a:t>10</a:t>
            </a:fld>
            <a:endParaRPr lang="en-GB" altLang="en-US" sz="110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3">
            <a:extLst>
              <a:ext uri="{FF2B5EF4-FFF2-40B4-BE49-F238E27FC236}">
                <a16:creationId xmlns:a16="http://schemas.microsoft.com/office/drawing/2014/main" id="{B1EDFDF5-9D13-4F60-9C8F-A6F37874CFBB}"/>
              </a:ext>
            </a:extLst>
          </p:cNvPr>
          <p:cNvSpPr>
            <a:spLocks noGrp="1" noChangeArrowheads="1"/>
          </p:cNvSpPr>
          <p:nvPr>
            <p:ph idx="1"/>
          </p:nvPr>
        </p:nvSpPr>
        <p:spPr>
          <a:xfrm>
            <a:off x="479425" y="1458913"/>
            <a:ext cx="11304588" cy="4994275"/>
          </a:xfrm>
        </p:spPr>
        <p:txBody>
          <a:bodyPr/>
          <a:lstStyle/>
          <a:p>
            <a:r>
              <a:rPr lang="en-US" altLang="en-US" sz="2000" dirty="0">
                <a:solidFill>
                  <a:srgbClr val="FF0000"/>
                </a:solidFill>
              </a:rPr>
              <a:t>The SA4#129-e is an ordinary meeting held as an electronic meeting </a:t>
            </a:r>
            <a:r>
              <a:rPr lang="en-US" altLang="en-US" sz="2000" dirty="0"/>
              <a:t>and a regular agenda is proposed. This meeting counts toward maintenance of voting rights as stipulated in 3GPP WP article 35.4. Delegates should register prior to the start of the meeting.</a:t>
            </a:r>
          </a:p>
          <a:p>
            <a:r>
              <a:rPr lang="en-US" altLang="en-US" sz="2000" dirty="0"/>
              <a:t>Rapporteurs are encouraged to provide updated or new time plans that sets reasonable objectives for this e-meeting.</a:t>
            </a:r>
          </a:p>
          <a:p>
            <a:r>
              <a:rPr lang="en-US" altLang="en-US" sz="2000" dirty="0"/>
              <a:t>With email agreement process and due to the limited telco durations, delegates should not expect to be given online time for presentation of their </a:t>
            </a:r>
            <a:r>
              <a:rPr lang="en-US" altLang="en-US" sz="2000" dirty="0" err="1"/>
              <a:t>Tdocs</a:t>
            </a:r>
            <a:r>
              <a:rPr lang="en-US" altLang="en-US" sz="2000" dirty="0"/>
              <a:t>.</a:t>
            </a:r>
          </a:p>
          <a:p>
            <a:r>
              <a:rPr lang="en-US" altLang="en-US" sz="2000" dirty="0"/>
              <a:t>With email agreement process, delegates are expected to make their comments on </a:t>
            </a:r>
            <a:r>
              <a:rPr lang="en-US" altLang="en-US" sz="2000" dirty="0" err="1"/>
              <a:t>Tdocs</a:t>
            </a:r>
            <a:r>
              <a:rPr lang="en-US" altLang="en-US" sz="2000" dirty="0"/>
              <a:t> as soon as possible over email rather than wait for the corresponding telcos.</a:t>
            </a:r>
          </a:p>
          <a:p>
            <a:pPr marL="0" indent="0">
              <a:buNone/>
            </a:pPr>
            <a:endParaRPr lang="en-US" altLang="en-US" sz="2000" dirty="0">
              <a:solidFill>
                <a:srgbClr val="FF0000"/>
              </a:solidFill>
            </a:endParaRPr>
          </a:p>
          <a:p>
            <a:pPr marL="0" indent="0">
              <a:buNone/>
            </a:pPr>
            <a:endParaRPr lang="en-US" altLang="en-US" sz="2000" dirty="0">
              <a:solidFill>
                <a:srgbClr val="FF0000"/>
              </a:solidFill>
            </a:endParaRPr>
          </a:p>
          <a:p>
            <a:endParaRPr lang="en-US" altLang="en-US" sz="2000" dirty="0"/>
          </a:p>
        </p:txBody>
      </p:sp>
      <p:sp>
        <p:nvSpPr>
          <p:cNvPr id="6147" name="Title 1">
            <a:extLst>
              <a:ext uri="{FF2B5EF4-FFF2-40B4-BE49-F238E27FC236}">
                <a16:creationId xmlns:a16="http://schemas.microsoft.com/office/drawing/2014/main" id="{51F90A29-F816-48C1-8150-18A94655AD8A}"/>
              </a:ext>
            </a:extLst>
          </p:cNvPr>
          <p:cNvSpPr>
            <a:spLocks noGrp="1" noChangeArrowheads="1"/>
          </p:cNvSpPr>
          <p:nvPr>
            <p:ph type="title"/>
          </p:nvPr>
        </p:nvSpPr>
        <p:spPr>
          <a:xfrm>
            <a:off x="2674938" y="257175"/>
            <a:ext cx="6834187" cy="1143000"/>
          </a:xfrm>
        </p:spPr>
        <p:txBody>
          <a:bodyPr/>
          <a:lstStyle/>
          <a:p>
            <a:r>
              <a:rPr lang="en-US" altLang="fr-FR" dirty="0"/>
              <a:t>Introduction</a:t>
            </a:r>
          </a:p>
        </p:txBody>
      </p:sp>
      <p:sp>
        <p:nvSpPr>
          <p:cNvPr id="6148" name="Slide Number Placeholder 3">
            <a:extLst>
              <a:ext uri="{FF2B5EF4-FFF2-40B4-BE49-F238E27FC236}">
                <a16:creationId xmlns:a16="http://schemas.microsoft.com/office/drawing/2014/main" id="{F7523EDE-D5F8-425B-9FF0-53C2C54E9C6D}"/>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3C0D1CAC-CF3D-4378-816E-9A9658586EE8}" type="slidenum">
              <a:rPr lang="en-GB" altLang="fr-FR" sz="1100" smtClean="0">
                <a:solidFill>
                  <a:schemeClr val="bg1"/>
                </a:solidFill>
                <a:latin typeface="Arial" panose="020B0604020202020204" pitchFamily="34" charset="0"/>
              </a:rPr>
              <a:pPr>
                <a:spcBef>
                  <a:spcPct val="0"/>
                </a:spcBef>
                <a:buFontTx/>
                <a:buNone/>
              </a:pPr>
              <a:t>2</a:t>
            </a:fld>
            <a:endParaRPr lang="en-GB" altLang="fr-FR" sz="1100">
              <a:solidFill>
                <a:schemeClr val="bg1"/>
              </a:solidFill>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p:txBody>
          <a:bodyPr/>
          <a:lstStyle/>
          <a:p>
            <a:r>
              <a:rPr lang="en-US" altLang="fr-FR" sz="1800" dirty="0"/>
              <a:t>Only delegates representing 3GPP individual members may attend the e-meeting (both on the mailing list as well as on collaborative tools/conference calls). </a:t>
            </a:r>
          </a:p>
          <a:p>
            <a:r>
              <a:rPr lang="en-US" altLang="fr-FR" sz="1800" dirty="0"/>
              <a:t>No recording of conference calls or collaborative tool sessions are allowed.</a:t>
            </a:r>
            <a:endParaRPr lang="fr-FR" altLang="fr-FR" sz="1800" dirty="0"/>
          </a:p>
          <a:p>
            <a:r>
              <a:rPr lang="en-US" altLang="fr-FR" sz="1800" dirty="0"/>
              <a:t>All disclaimers usually read before the 3GPP WG and SWGs meetings (anti-trust, IPR) apply also to e-meetings.</a:t>
            </a:r>
          </a:p>
          <a:p>
            <a:r>
              <a:rPr lang="en-US" altLang="fr-FR" sz="1800" dirty="0"/>
              <a:t>If you are not registered to the meeting but still take part in SA4 and its SWG email reflector discussions, you risk that your comments will be ignored.</a:t>
            </a:r>
          </a:p>
          <a:p>
            <a:r>
              <a:rPr lang="en-US" altLang="en-US" sz="1800" dirty="0">
                <a:solidFill>
                  <a:srgbClr val="FF0000"/>
                </a:solidFill>
              </a:rPr>
              <a:t>SA4#129-e</a:t>
            </a:r>
            <a:r>
              <a:rPr lang="en-US" altLang="en-US" sz="1800" dirty="0"/>
              <a:t> takes place from </a:t>
            </a:r>
            <a:r>
              <a:rPr lang="en-US" altLang="en-US" sz="1800" dirty="0">
                <a:solidFill>
                  <a:srgbClr val="FF0000"/>
                </a:solidFill>
              </a:rPr>
              <a:t>Monday 19</a:t>
            </a:r>
            <a:r>
              <a:rPr lang="en-US" altLang="en-US" sz="1800" baseline="30000" dirty="0">
                <a:solidFill>
                  <a:srgbClr val="FF0000"/>
                </a:solidFill>
              </a:rPr>
              <a:t>th</a:t>
            </a:r>
            <a:r>
              <a:rPr lang="en-US" altLang="en-US" sz="1800" dirty="0">
                <a:solidFill>
                  <a:srgbClr val="FF0000"/>
                </a:solidFill>
              </a:rPr>
              <a:t> August, at 09:00 hours CEST to Friday 23</a:t>
            </a:r>
            <a:r>
              <a:rPr lang="en-US" altLang="en-US" sz="1800" baseline="30000" dirty="0">
                <a:solidFill>
                  <a:srgbClr val="FF0000"/>
                </a:solidFill>
              </a:rPr>
              <a:t>rd</a:t>
            </a:r>
            <a:r>
              <a:rPr lang="en-US" altLang="en-US" sz="1800" dirty="0">
                <a:solidFill>
                  <a:srgbClr val="FF0000"/>
                </a:solidFill>
              </a:rPr>
              <a:t> August at 18:00 hours CEST (at the latest)</a:t>
            </a:r>
            <a:r>
              <a:rPr lang="en-US" altLang="en-US" sz="1800" dirty="0"/>
              <a:t>. </a:t>
            </a:r>
          </a:p>
          <a:p>
            <a:pPr lvl="1"/>
            <a:r>
              <a:rPr lang="en-US" sz="1600" dirty="0">
                <a:effectLst/>
                <a:latin typeface="Calibri" panose="020F0502020204030204" pitchFamily="34" charset="0"/>
                <a:ea typeface="Calibri" panose="020F0502020204030204" pitchFamily="34" charset="0"/>
              </a:rPr>
              <a:t>Although the formal start of our e-meeting is </a:t>
            </a:r>
            <a:r>
              <a:rPr lang="en-US" altLang="en-US" sz="1600" dirty="0">
                <a:solidFill>
                  <a:srgbClr val="FF0000"/>
                </a:solidFill>
              </a:rPr>
              <a:t>Monday 19</a:t>
            </a:r>
            <a:r>
              <a:rPr lang="en-US" altLang="en-US" sz="1600" baseline="30000" dirty="0">
                <a:solidFill>
                  <a:srgbClr val="FF0000"/>
                </a:solidFill>
              </a:rPr>
              <a:t>th</a:t>
            </a:r>
            <a:r>
              <a:rPr lang="en-US" altLang="en-US" sz="1600" dirty="0">
                <a:solidFill>
                  <a:srgbClr val="FF0000"/>
                </a:solidFill>
              </a:rPr>
              <a:t> August, at 09:00 hours CEST </a:t>
            </a:r>
            <a:r>
              <a:rPr lang="en-US" sz="1600" dirty="0">
                <a:effectLst/>
                <a:latin typeface="Calibri" panose="020F0502020204030204" pitchFamily="34" charset="0"/>
                <a:ea typeface="Calibri" panose="020F0502020204030204" pitchFamily="34" charset="0"/>
              </a:rPr>
              <a:t>, email agreement process could be triggered from Friday 16</a:t>
            </a:r>
            <a:r>
              <a:rPr lang="en-US" sz="1600" baseline="30000" dirty="0">
                <a:effectLst/>
                <a:latin typeface="Calibri" panose="020F0502020204030204" pitchFamily="34" charset="0"/>
                <a:ea typeface="Calibri" panose="020F0502020204030204" pitchFamily="34" charset="0"/>
              </a:rPr>
              <a:t>th</a:t>
            </a:r>
            <a:r>
              <a:rPr lang="en-US" sz="1600" dirty="0">
                <a:effectLst/>
                <a:latin typeface="Calibri" panose="020F0502020204030204" pitchFamily="34" charset="0"/>
                <a:ea typeface="Calibri" panose="020F0502020204030204" pitchFamily="34" charset="0"/>
              </a:rPr>
              <a:t>  August at 0900 CEST only for opening plenary </a:t>
            </a:r>
            <a:r>
              <a:rPr lang="en-US" sz="1600" dirty="0" err="1">
                <a:effectLst/>
                <a:latin typeface="Calibri" panose="020F0502020204030204" pitchFamily="34" charset="0"/>
                <a:ea typeface="Calibri" panose="020F0502020204030204" pitchFamily="34" charset="0"/>
              </a:rPr>
              <a:t>Tdocs</a:t>
            </a:r>
            <a:r>
              <a:rPr lang="en-US" sz="1600" dirty="0">
                <a:effectLst/>
                <a:latin typeface="Calibri" panose="020F0502020204030204" pitchFamily="34" charset="0"/>
                <a:ea typeface="Calibri" panose="020F0502020204030204" pitchFamily="34" charset="0"/>
              </a:rPr>
              <a:t> such as incoming LSs and reports from agenda items 4 and 5. Deadline would be set to 1300 CEST on Monday 19</a:t>
            </a:r>
            <a:r>
              <a:rPr lang="en-US" sz="1600" baseline="30000" dirty="0">
                <a:effectLst/>
                <a:latin typeface="Calibri" panose="020F0502020204030204" pitchFamily="34" charset="0"/>
                <a:ea typeface="Calibri" panose="020F0502020204030204" pitchFamily="34" charset="0"/>
              </a:rPr>
              <a:t>th</a:t>
            </a:r>
            <a:r>
              <a:rPr lang="en-US" sz="1600" dirty="0">
                <a:effectLst/>
                <a:latin typeface="Calibri" panose="020F0502020204030204" pitchFamily="34" charset="0"/>
                <a:ea typeface="Calibri" panose="020F0502020204030204" pitchFamily="34" charset="0"/>
              </a:rPr>
              <a:t> August. </a:t>
            </a:r>
            <a:endParaRPr lang="en-US" altLang="en-US" sz="1400" dirty="0"/>
          </a:p>
          <a:p>
            <a:pPr lvl="1"/>
            <a:r>
              <a:rPr lang="en-US" altLang="en-US" sz="1600" dirty="0"/>
              <a:t>The meeting will be held as a combination of email agreement process and teleconferences.</a:t>
            </a:r>
          </a:p>
          <a:p>
            <a:pPr lvl="1"/>
            <a:r>
              <a:rPr lang="en-US" altLang="en-US" sz="1600" dirty="0"/>
              <a:t>Delegates are reminded that their comments via email and during teleconferences shall be courteous and technical. </a:t>
            </a:r>
          </a:p>
          <a:p>
            <a:endParaRPr lang="en-US" altLang="fr-FR" sz="1800" dirty="0"/>
          </a:p>
          <a:p>
            <a:pPr marL="0" indent="0">
              <a:buNone/>
            </a:pPr>
            <a:endParaRPr lang="en-US" altLang="en-US" sz="1800" dirty="0">
              <a:solidFill>
                <a:srgbClr val="FF0000"/>
              </a:solidFill>
            </a:endParaRPr>
          </a:p>
          <a:p>
            <a:pPr lvl="1"/>
            <a:endParaRPr lang="en-US" altLang="en-US" sz="18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a:t>Guidelines</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3</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30417304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C4F134C0-31C6-402E-9E57-09403A720578}"/>
              </a:ext>
            </a:extLst>
          </p:cNvPr>
          <p:cNvSpPr>
            <a:spLocks noGrp="1" noChangeArrowheads="1"/>
          </p:cNvSpPr>
          <p:nvPr>
            <p:ph idx="1"/>
          </p:nvPr>
        </p:nvSpPr>
        <p:spPr/>
        <p:txBody>
          <a:bodyPr/>
          <a:lstStyle/>
          <a:p>
            <a:pPr>
              <a:defRPr/>
            </a:pPr>
            <a:r>
              <a:rPr lang="en-US" altLang="en-US" sz="2400" dirty="0"/>
              <a:t>Teleconferences</a:t>
            </a:r>
          </a:p>
          <a:p>
            <a:pPr lvl="1">
              <a:defRPr/>
            </a:pPr>
            <a:r>
              <a:rPr lang="en-US" altLang="en-US" sz="2000" dirty="0"/>
              <a:t>We will use MS Teams as provided by MCC</a:t>
            </a:r>
          </a:p>
          <a:p>
            <a:pPr lvl="1">
              <a:defRPr/>
            </a:pPr>
            <a:r>
              <a:rPr lang="en-US" altLang="en-US" sz="2000" dirty="0"/>
              <a:t>Up to 3 parallel sessions between 1500 and 1800 CEST Monday to Friday</a:t>
            </a:r>
          </a:p>
          <a:p>
            <a:pPr lvl="1">
              <a:defRPr/>
            </a:pPr>
            <a:r>
              <a:rPr lang="en-US" altLang="en-US" sz="2000" dirty="0"/>
              <a:t>MS Teams Hand-raising tool</a:t>
            </a:r>
          </a:p>
          <a:p>
            <a:pPr lvl="1">
              <a:defRPr/>
            </a:pPr>
            <a:r>
              <a:rPr lang="en-US" altLang="en-US" sz="2000" dirty="0"/>
              <a:t>Online minutes as usual </a:t>
            </a:r>
          </a:p>
          <a:p>
            <a:pPr lvl="1">
              <a:defRPr/>
            </a:pPr>
            <a:r>
              <a:rPr lang="en-US" altLang="en-US" sz="2000" dirty="0"/>
              <a:t>See schedule document for teleconferences and deadlines</a:t>
            </a:r>
          </a:p>
          <a:p>
            <a:pPr>
              <a:defRPr/>
            </a:pPr>
            <a:r>
              <a:rPr lang="en-US" altLang="en-US" sz="2400" dirty="0"/>
              <a:t>When possible*, register in MS Teams as follows:</a:t>
            </a:r>
          </a:p>
          <a:p>
            <a:pPr lvl="1">
              <a:defRPr/>
            </a:pPr>
            <a:r>
              <a:rPr lang="en-US" altLang="en-US" sz="2000" dirty="0"/>
              <a:t>Name: “COMPANY – FirstName </a:t>
            </a:r>
            <a:r>
              <a:rPr lang="en-US" altLang="en-US" sz="2000" dirty="0" err="1"/>
              <a:t>LastName</a:t>
            </a:r>
            <a:r>
              <a:rPr lang="en-US" altLang="en-US" sz="2000" dirty="0"/>
              <a:t>”</a:t>
            </a:r>
          </a:p>
          <a:p>
            <a:pPr lvl="1">
              <a:defRPr/>
            </a:pPr>
            <a:r>
              <a:rPr lang="en-US" altLang="en-US" sz="2000" dirty="0"/>
              <a:t>* when not possible, indicate “COMPANY – FirstName </a:t>
            </a:r>
            <a:r>
              <a:rPr lang="en-US" altLang="en-US" sz="2000" dirty="0" err="1"/>
              <a:t>LastName</a:t>
            </a:r>
            <a:r>
              <a:rPr lang="en-US" altLang="en-US" sz="2000" dirty="0"/>
              <a:t>” in the chat at the start of the session.</a:t>
            </a:r>
            <a:endParaRPr lang="en-US" altLang="en-US" dirty="0"/>
          </a:p>
          <a:p>
            <a:pPr>
              <a:defRPr/>
            </a:pPr>
            <a:endParaRPr lang="en-US" altLang="fr-FR" sz="2400" dirty="0"/>
          </a:p>
          <a:p>
            <a:pPr>
              <a:defRPr/>
            </a:pPr>
            <a:endParaRPr lang="en-US" altLang="fr-FR" sz="1600" dirty="0"/>
          </a:p>
          <a:p>
            <a:pPr lvl="1">
              <a:defRPr/>
            </a:pPr>
            <a:endParaRPr lang="en-US" altLang="fr-FR" sz="2000" dirty="0"/>
          </a:p>
          <a:p>
            <a:pPr>
              <a:defRPr/>
            </a:pPr>
            <a:endParaRPr lang="en-US" altLang="en-US" sz="2000" dirty="0"/>
          </a:p>
        </p:txBody>
      </p:sp>
      <p:sp>
        <p:nvSpPr>
          <p:cNvPr id="14339" name="Title 2">
            <a:extLst>
              <a:ext uri="{FF2B5EF4-FFF2-40B4-BE49-F238E27FC236}">
                <a16:creationId xmlns:a16="http://schemas.microsoft.com/office/drawing/2014/main" id="{1138EFF9-3DD8-4E71-9BF4-81F59D92E47E}"/>
              </a:ext>
            </a:extLst>
          </p:cNvPr>
          <p:cNvSpPr>
            <a:spLocks noGrp="1" noChangeArrowheads="1"/>
          </p:cNvSpPr>
          <p:nvPr>
            <p:ph type="title"/>
          </p:nvPr>
        </p:nvSpPr>
        <p:spPr/>
        <p:txBody>
          <a:bodyPr/>
          <a:lstStyle/>
          <a:p>
            <a:r>
              <a:rPr lang="en-US" altLang="en-US" dirty="0"/>
              <a:t>Meeting Practicalities</a:t>
            </a:r>
          </a:p>
        </p:txBody>
      </p:sp>
      <p:sp>
        <p:nvSpPr>
          <p:cNvPr id="14340" name="Slide Number Placeholder 1">
            <a:extLst>
              <a:ext uri="{FF2B5EF4-FFF2-40B4-BE49-F238E27FC236}">
                <a16:creationId xmlns:a16="http://schemas.microsoft.com/office/drawing/2014/main" id="{79030C5B-E620-425B-B041-C22A1B921A63}"/>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5296D6B0-F016-4C0B-98A5-418CDAAD98FE}" type="slidenum">
              <a:rPr lang="en-GB" altLang="en-US" sz="1100" smtClean="0">
                <a:solidFill>
                  <a:schemeClr val="bg1"/>
                </a:solidFill>
                <a:latin typeface="Arial" panose="020B0604020202020204" pitchFamily="34" charset="0"/>
              </a:rPr>
              <a:pPr>
                <a:spcBef>
                  <a:spcPct val="0"/>
                </a:spcBef>
                <a:buFontTx/>
                <a:buNone/>
              </a:pPr>
              <a:t>4</a:t>
            </a:fld>
            <a:endParaRPr lang="en-GB" altLang="en-US" sz="1100">
              <a:solidFill>
                <a:schemeClr val="bg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1">
            <a:extLst>
              <a:ext uri="{FF2B5EF4-FFF2-40B4-BE49-F238E27FC236}">
                <a16:creationId xmlns:a16="http://schemas.microsoft.com/office/drawing/2014/main" id="{E3B29129-ABDC-4643-978E-6E6785EB5F6E}"/>
              </a:ext>
            </a:extLst>
          </p:cNvPr>
          <p:cNvSpPr>
            <a:spLocks noGrp="1" noChangeArrowheads="1"/>
          </p:cNvSpPr>
          <p:nvPr>
            <p:ph idx="1"/>
          </p:nvPr>
        </p:nvSpPr>
        <p:spPr>
          <a:xfrm>
            <a:off x="609600" y="1600200"/>
            <a:ext cx="10972800" cy="4892675"/>
          </a:xfrm>
        </p:spPr>
        <p:txBody>
          <a:bodyPr/>
          <a:lstStyle/>
          <a:p>
            <a:r>
              <a:rPr lang="en-US" altLang="en-US" sz="1800" dirty="0"/>
              <a:t>Submission process and agenda creation (</a:t>
            </a:r>
            <a:r>
              <a:rPr lang="en-US" sz="1200" b="0" i="0" dirty="0">
                <a:solidFill>
                  <a:srgbClr val="000000"/>
                </a:solidFill>
                <a:effectLst/>
                <a:latin typeface="arial" panose="020B0604020202020204" pitchFamily="34" charset="0"/>
                <a:hlinkClick r:id="rId2"/>
              </a:rPr>
              <a:t>SA4#129-e agenda</a:t>
            </a:r>
            <a:r>
              <a:rPr lang="en-US" altLang="en-US" sz="1800" dirty="0"/>
              <a:t>). </a:t>
            </a:r>
          </a:p>
          <a:p>
            <a:pPr lvl="1"/>
            <a:r>
              <a:rPr lang="en-US" altLang="en-US" sz="1600" dirty="0"/>
              <a:t>Agenda Items for </a:t>
            </a:r>
            <a:r>
              <a:rPr lang="en-US" altLang="en-US" sz="1600" dirty="0" err="1"/>
              <a:t>Tdocs</a:t>
            </a:r>
            <a:r>
              <a:rPr lang="en-US" altLang="en-US" sz="1600" dirty="0"/>
              <a:t>:	</a:t>
            </a:r>
          </a:p>
          <a:p>
            <a:pPr lvl="2"/>
            <a:r>
              <a:rPr lang="en-US" altLang="en-US" sz="1200" b="1" dirty="0">
                <a:solidFill>
                  <a:srgbClr val="FF0000"/>
                </a:solidFill>
              </a:rPr>
              <a:t>Input documents should be registered primarily for Agenda Items 6 and 7-10 </a:t>
            </a:r>
            <a:r>
              <a:rPr lang="en-US" altLang="en-US" sz="1200" b="1" dirty="0">
                <a:solidFill>
                  <a:srgbClr val="FF0000"/>
                </a:solidFill>
                <a:highlight>
                  <a:srgbClr val="FFFF00"/>
                </a:highlight>
              </a:rPr>
              <a:t>except for A.I 15.11 (</a:t>
            </a:r>
            <a:r>
              <a:rPr lang="en-US" altLang="en-US" sz="1200" b="1" dirty="0" err="1">
                <a:solidFill>
                  <a:srgbClr val="FF0000"/>
                </a:solidFill>
                <a:highlight>
                  <a:srgbClr val="FFFF00"/>
                </a:highlight>
              </a:rPr>
              <a:t>FS_HapticsMed</a:t>
            </a:r>
            <a:r>
              <a:rPr lang="en-US" altLang="en-US" sz="1200" b="1" dirty="0">
                <a:solidFill>
                  <a:srgbClr val="FF0000"/>
                </a:solidFill>
                <a:highlight>
                  <a:srgbClr val="FFFF00"/>
                </a:highlight>
              </a:rPr>
              <a:t>) and 17 (New work)</a:t>
            </a:r>
            <a:r>
              <a:rPr lang="en-US" altLang="en-US" sz="1200" b="1" dirty="0">
                <a:solidFill>
                  <a:srgbClr val="FF0000"/>
                </a:solidFill>
              </a:rPr>
              <a:t>. </a:t>
            </a:r>
            <a:r>
              <a:rPr lang="en-US" altLang="en-US" sz="1200" dirty="0"/>
              <a:t>Before registering documents to any other Agenda Items, consult with SA4 Chair. </a:t>
            </a:r>
          </a:p>
          <a:p>
            <a:pPr lvl="2"/>
            <a:r>
              <a:rPr lang="en-US" altLang="en-US" sz="1200" dirty="0"/>
              <a:t>Each document must be registered under only one Agenda Item. If unclear what Agenda Item to use, consult with SA4 Chair and the relevant SWG Chair.</a:t>
            </a:r>
          </a:p>
          <a:p>
            <a:pPr lvl="1"/>
            <a:r>
              <a:rPr lang="en-US" altLang="en-US" sz="1600" dirty="0"/>
              <a:t>Submission deadline: 	</a:t>
            </a:r>
          </a:p>
          <a:p>
            <a:pPr lvl="2"/>
            <a:r>
              <a:rPr lang="en-US" altLang="en-US" sz="1200" dirty="0"/>
              <a:t>Documents submitted after </a:t>
            </a:r>
            <a:r>
              <a:rPr lang="en-US" altLang="en-US" sz="1200" b="1" dirty="0">
                <a:solidFill>
                  <a:srgbClr val="FF0000"/>
                </a:solidFill>
              </a:rPr>
              <a:t>Tuesday 13th August 2024 (23:59 CEST) </a:t>
            </a:r>
            <a:r>
              <a:rPr lang="en-US" altLang="en-US" sz="1200" dirty="0"/>
              <a:t>will be considered LATE and </a:t>
            </a:r>
            <a:r>
              <a:rPr lang="en-US" altLang="en-US" sz="1200" b="1" dirty="0">
                <a:solidFill>
                  <a:srgbClr val="FF0000"/>
                </a:solidFill>
              </a:rPr>
              <a:t>will NOT be handled </a:t>
            </a:r>
            <a:r>
              <a:rPr lang="en-US" altLang="en-US" sz="1200" dirty="0"/>
              <a:t>during the meeting. (This submission deadline does not apply to SWG reports or other documents that must be prepared during the SA4 meeting)</a:t>
            </a:r>
          </a:p>
          <a:p>
            <a:pPr lvl="1"/>
            <a:r>
              <a:rPr lang="en-US" altLang="en-US" sz="1600" dirty="0" err="1"/>
              <a:t>Tdoc</a:t>
            </a:r>
            <a:r>
              <a:rPr lang="en-US" altLang="en-US" sz="1600" dirty="0"/>
              <a:t> submission</a:t>
            </a:r>
          </a:p>
          <a:p>
            <a:pPr lvl="2"/>
            <a:r>
              <a:rPr lang="en-US" altLang="en-US" sz="1200" dirty="0"/>
              <a:t>Follow 3GU guidelines at </a:t>
            </a:r>
            <a:r>
              <a:rPr lang="en-GB" sz="1200" u="sng" dirty="0">
                <a:solidFill>
                  <a:srgbClr val="467886"/>
                </a:solidFill>
                <a:effectLst/>
                <a:latin typeface="Aptos" panose="020B0004020202020204" pitchFamily="34" charset="0"/>
                <a:ea typeface="Calibri" panose="020F0502020204030204" pitchFamily="34" charset="0"/>
                <a:cs typeface="Calibri" panose="020F0502020204030204" pitchFamily="34" charset="0"/>
                <a:hlinkClick r:id="rId3"/>
              </a:rPr>
              <a:t>https://www.3gpp.org/delegates-corner/3gu-portal</a:t>
            </a:r>
            <a:endParaRPr lang="en-US" altLang="en-US" sz="1200" dirty="0"/>
          </a:p>
          <a:p>
            <a:pPr lvl="1"/>
            <a:r>
              <a:rPr lang="en-US" altLang="en-US" sz="1600" dirty="0"/>
              <a:t>About CRs</a:t>
            </a:r>
          </a:p>
          <a:p>
            <a:pPr lvl="2"/>
            <a:r>
              <a:rPr lang="en-US" altLang="en-US" sz="1200" dirty="0"/>
              <a:t>For </a:t>
            </a:r>
            <a:r>
              <a:rPr lang="en-US" altLang="en-US" sz="1200" dirty="0" err="1"/>
              <a:t>Tdoc</a:t>
            </a:r>
            <a:r>
              <a:rPr lang="en-US" altLang="en-US" sz="1200" dirty="0"/>
              <a:t> reservation in 3GU, </a:t>
            </a:r>
            <a:r>
              <a:rPr lang="en-US" altLang="en-US" sz="1200" b="1" dirty="0"/>
              <a:t>do not use the type </a:t>
            </a:r>
            <a:r>
              <a:rPr lang="en-US" altLang="en-US" sz="1200" b="1" dirty="0" err="1"/>
              <a:t>draftCR</a:t>
            </a:r>
            <a:r>
              <a:rPr lang="en-US" altLang="en-US" sz="1200" dirty="0"/>
              <a:t>. We won’t use that type any longer. The type CR should be used when proposing changes to TRs and TSs that are under change control.</a:t>
            </a:r>
          </a:p>
          <a:p>
            <a:pPr lvl="2"/>
            <a:r>
              <a:rPr lang="en-US" altLang="en-US" sz="1200" dirty="0"/>
              <a:t>CR status will then be either agreed, merged, endorsed, noted, not pursued or postponed. CRs that are agreed are then sent to SA for approval. CRs that are either noted or postponed can be “revised” at the following meeting without reserving a new CR number. CRs that are endorsed are the ones for which the content is agreed as basis for further work.</a:t>
            </a:r>
          </a:p>
          <a:p>
            <a:pPr lvl="2"/>
            <a:r>
              <a:rPr lang="en-US" altLang="en-US" sz="1200" dirty="0"/>
              <a:t>When a </a:t>
            </a:r>
            <a:r>
              <a:rPr lang="en-US" altLang="en-US" sz="1200" dirty="0" err="1"/>
              <a:t>Tdoc</a:t>
            </a:r>
            <a:r>
              <a:rPr lang="en-US" altLang="en-US" sz="1200" dirty="0"/>
              <a:t> with type CR is reserved but the corresponding WID is not yet approved, delegates should use DUMMY as the WI in 3GU, while in the cover page of the CR they should use the same Acronym as it is proposed in the corresponding proposed new WID.</a:t>
            </a:r>
          </a:p>
          <a:p>
            <a:pPr lvl="2"/>
            <a:endParaRPr lang="en-US" altLang="en-US" sz="1200" dirty="0"/>
          </a:p>
          <a:p>
            <a:pPr lvl="1"/>
            <a:endParaRPr lang="en-US" altLang="en-US" sz="1600" dirty="0"/>
          </a:p>
        </p:txBody>
      </p:sp>
      <p:sp>
        <p:nvSpPr>
          <p:cNvPr id="11267" name="Title 2">
            <a:extLst>
              <a:ext uri="{FF2B5EF4-FFF2-40B4-BE49-F238E27FC236}">
                <a16:creationId xmlns:a16="http://schemas.microsoft.com/office/drawing/2014/main" id="{9B6A1C38-245B-48C0-8DBF-9BB55AD57C10}"/>
              </a:ext>
            </a:extLst>
          </p:cNvPr>
          <p:cNvSpPr>
            <a:spLocks noGrp="1" noChangeArrowheads="1"/>
          </p:cNvSpPr>
          <p:nvPr>
            <p:ph type="title"/>
          </p:nvPr>
        </p:nvSpPr>
        <p:spPr/>
        <p:txBody>
          <a:bodyPr/>
          <a:lstStyle/>
          <a:p>
            <a:r>
              <a:rPr lang="en-US" altLang="en-US" dirty="0" err="1"/>
              <a:t>Tdoc</a:t>
            </a:r>
            <a:r>
              <a:rPr lang="en-US" altLang="en-US" dirty="0"/>
              <a:t> submission and handling - 1</a:t>
            </a:r>
          </a:p>
        </p:txBody>
      </p:sp>
      <p:sp>
        <p:nvSpPr>
          <p:cNvPr id="11268" name="Slide Number Placeholder 1">
            <a:extLst>
              <a:ext uri="{FF2B5EF4-FFF2-40B4-BE49-F238E27FC236}">
                <a16:creationId xmlns:a16="http://schemas.microsoft.com/office/drawing/2014/main" id="{335CF7FD-A30D-43A7-B63D-FA3A973D565E}"/>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B34F00BB-984D-44BE-997C-EE07E686152A}" type="slidenum">
              <a:rPr lang="en-GB" altLang="en-US" sz="1100" smtClean="0">
                <a:solidFill>
                  <a:schemeClr val="bg1"/>
                </a:solidFill>
                <a:latin typeface="Arial" panose="020B0604020202020204" pitchFamily="34" charset="0"/>
              </a:rPr>
              <a:pPr>
                <a:spcBef>
                  <a:spcPct val="0"/>
                </a:spcBef>
                <a:buFontTx/>
                <a:buNone/>
              </a:pPr>
              <a:t>5</a:t>
            </a:fld>
            <a:endParaRPr lang="en-GB" altLang="en-US" sz="1100">
              <a:solidFill>
                <a:schemeClr val="bg1"/>
              </a:solidFill>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a:extLst>
              <a:ext uri="{FF2B5EF4-FFF2-40B4-BE49-F238E27FC236}">
                <a16:creationId xmlns:a16="http://schemas.microsoft.com/office/drawing/2014/main" id="{F4253A5D-BF9A-4B4D-8A2C-E4405395E188}"/>
              </a:ext>
            </a:extLst>
          </p:cNvPr>
          <p:cNvSpPr>
            <a:spLocks noGrp="1" noChangeArrowheads="1"/>
          </p:cNvSpPr>
          <p:nvPr>
            <p:ph idx="1"/>
          </p:nvPr>
        </p:nvSpPr>
        <p:spPr/>
        <p:txBody>
          <a:bodyPr/>
          <a:lstStyle/>
          <a:p>
            <a:r>
              <a:rPr lang="en-US" altLang="fr-FR" sz="1600" dirty="0"/>
              <a:t>All documents are stored on the online ftp server. No documents are shared as attachments to emails. In case of email, it is </a:t>
            </a:r>
            <a:r>
              <a:rPr lang="en-US" altLang="fr-FR" sz="1600" u="sng" dirty="0">
                <a:solidFill>
                  <a:srgbClr val="FF0000"/>
                </a:solidFill>
              </a:rPr>
              <a:t>strongly recommended </a:t>
            </a:r>
            <a:r>
              <a:rPr lang="en-US" altLang="fr-FR" sz="1600" dirty="0"/>
              <a:t>to insert a URL to the folder or document(s) in question. Use your 3GU Portal/EOL credentials to connect to the server.</a:t>
            </a:r>
          </a:p>
          <a:p>
            <a:r>
              <a:rPr lang="en-US" altLang="fr-FR" sz="1600" dirty="0"/>
              <a:t>Use 3GU Portal to reserve </a:t>
            </a:r>
            <a:r>
              <a:rPr lang="en-US" altLang="fr-FR" sz="1600" dirty="0" err="1"/>
              <a:t>Tdoc</a:t>
            </a:r>
            <a:r>
              <a:rPr lang="en-US" altLang="fr-FR" sz="1600" dirty="0"/>
              <a:t> numbers and upload formal </a:t>
            </a:r>
            <a:r>
              <a:rPr lang="en-US" altLang="fr-FR" sz="1600" dirty="0" err="1"/>
              <a:t>Tdocs</a:t>
            </a:r>
            <a:r>
              <a:rPr lang="en-US" altLang="fr-FR" sz="1600" dirty="0"/>
              <a:t> (with appropriate </a:t>
            </a:r>
            <a:r>
              <a:rPr lang="en-US" altLang="fr-FR" sz="1600" dirty="0" err="1"/>
              <a:t>Tdoc</a:t>
            </a:r>
            <a:r>
              <a:rPr lang="en-US" altLang="fr-FR" sz="1600" dirty="0"/>
              <a:t> nos.) during the meeting</a:t>
            </a:r>
          </a:p>
          <a:p>
            <a:r>
              <a:rPr lang="en-US" altLang="fr-FR" sz="1600" dirty="0"/>
              <a:t>Draft documents for discussion during the meeting: typically used for revisions before they are submitted as formal </a:t>
            </a:r>
            <a:r>
              <a:rPr lang="en-US" altLang="fr-FR" sz="1600" dirty="0" err="1"/>
              <a:t>Tdocs</a:t>
            </a:r>
            <a:r>
              <a:rPr lang="en-US" altLang="fr-FR" sz="1600" dirty="0"/>
              <a:t>. Each SWG has its own subfolder. </a:t>
            </a:r>
          </a:p>
          <a:p>
            <a:pPr lvl="1"/>
            <a:r>
              <a:rPr lang="en-US" altLang="fr-FR" sz="1200" dirty="0"/>
              <a:t>Documents submitted in this area will not be treated formally during the meeting. </a:t>
            </a:r>
          </a:p>
          <a:p>
            <a:pPr lvl="1"/>
            <a:r>
              <a:rPr lang="en-US" altLang="fr-FR" sz="1200" dirty="0"/>
              <a:t>Draft Filename template guidelines on next slide</a:t>
            </a:r>
          </a:p>
          <a:p>
            <a:pPr lvl="1"/>
            <a:r>
              <a:rPr lang="en-US" altLang="fr-FR" sz="1200" dirty="0"/>
              <a:t>“Drafts” subfolders: </a:t>
            </a:r>
            <a:r>
              <a:rPr lang="en-US" altLang="fr-FR" sz="1200" dirty="0">
                <a:solidFill>
                  <a:srgbClr val="FF0000"/>
                </a:solidFill>
                <a:hlinkClick r:id="rId2"/>
              </a:rPr>
              <a:t>https://www.3gpp.org/ftp/tsg_sa/WG4_CODEC/TSGS4_129-e/Inbox/Drafts</a:t>
            </a:r>
            <a:r>
              <a:rPr lang="en-US" altLang="fr-FR" sz="1200" dirty="0">
                <a:solidFill>
                  <a:srgbClr val="FF0000"/>
                </a:solidFill>
              </a:rPr>
              <a:t> </a:t>
            </a:r>
          </a:p>
          <a:p>
            <a:r>
              <a:rPr lang="en-US" altLang="fr-FR" sz="1600" dirty="0"/>
              <a:t>Review of documents during the meeting: </a:t>
            </a:r>
          </a:p>
          <a:p>
            <a:pPr lvl="1"/>
            <a:r>
              <a:rPr lang="en-US" altLang="fr-FR" sz="1200" dirty="0"/>
              <a:t>delegates should revise documents only on request from the appropriate chairperson using 3GU tool and indicate the </a:t>
            </a:r>
            <a:r>
              <a:rPr lang="en-US" altLang="fr-FR" sz="1200" dirty="0" err="1"/>
              <a:t>Tdoc</a:t>
            </a:r>
            <a:r>
              <a:rPr lang="en-US" altLang="fr-FR" sz="1200" dirty="0"/>
              <a:t> number and information to the appropriate chairperson immediately.</a:t>
            </a:r>
          </a:p>
          <a:p>
            <a:pPr lvl="1"/>
            <a:r>
              <a:rPr lang="en-US" altLang="fr-FR" sz="1200" dirty="0"/>
              <a:t>SA4 </a:t>
            </a:r>
            <a:r>
              <a:rPr lang="en-US" altLang="fr-FR" sz="1200" dirty="0" err="1"/>
              <a:t>Tdoc</a:t>
            </a:r>
            <a:r>
              <a:rPr lang="en-US" altLang="fr-FR" sz="1200" dirty="0"/>
              <a:t> # requests (during the meeting): use 3GU and indicate the </a:t>
            </a:r>
            <a:r>
              <a:rPr lang="en-US" altLang="fr-FR" sz="1200" dirty="0" err="1"/>
              <a:t>Tdoc</a:t>
            </a:r>
            <a:r>
              <a:rPr lang="en-US" altLang="fr-FR" sz="1200" dirty="0"/>
              <a:t> number and information to the appropriate chairperson immediately</a:t>
            </a:r>
          </a:p>
          <a:p>
            <a:r>
              <a:rPr lang="en-US" altLang="en-US" sz="1600" dirty="0"/>
              <a:t>“Drafts” subfolders have the provision for users to upload documents using a web browser rather than an FTP client:</a:t>
            </a:r>
          </a:p>
          <a:p>
            <a:pPr lvl="1"/>
            <a:r>
              <a:rPr lang="en-US" altLang="en-US" sz="1200" dirty="0"/>
              <a:t>Visit the intended directory</a:t>
            </a:r>
          </a:p>
          <a:p>
            <a:pPr lvl="1"/>
            <a:r>
              <a:rPr lang="en-US" altLang="en-US" sz="1200" dirty="0"/>
              <a:t>click on the button   </a:t>
            </a:r>
          </a:p>
          <a:p>
            <a:pPr lvl="1"/>
            <a:r>
              <a:rPr lang="en-US" altLang="en-US" sz="1200" dirty="0"/>
              <a:t>log in with your EOL account</a:t>
            </a:r>
          </a:p>
          <a:p>
            <a:pPr lvl="1"/>
            <a:r>
              <a:rPr lang="en-US" altLang="en-US" sz="1200" dirty="0"/>
              <a:t>Drag and drop the document that you want to upload into the upload area that pops up.</a:t>
            </a:r>
          </a:p>
          <a:p>
            <a:endParaRPr lang="en-US" altLang="en-US" sz="1200" dirty="0"/>
          </a:p>
        </p:txBody>
      </p:sp>
      <p:sp>
        <p:nvSpPr>
          <p:cNvPr id="15363" name="Title 2">
            <a:extLst>
              <a:ext uri="{FF2B5EF4-FFF2-40B4-BE49-F238E27FC236}">
                <a16:creationId xmlns:a16="http://schemas.microsoft.com/office/drawing/2014/main" id="{ECEA6478-72C1-4EAB-B0F0-205D19187CD7}"/>
              </a:ext>
            </a:extLst>
          </p:cNvPr>
          <p:cNvSpPr>
            <a:spLocks noGrp="1" noChangeArrowheads="1"/>
          </p:cNvSpPr>
          <p:nvPr>
            <p:ph type="title"/>
          </p:nvPr>
        </p:nvSpPr>
        <p:spPr/>
        <p:txBody>
          <a:bodyPr/>
          <a:lstStyle/>
          <a:p>
            <a:r>
              <a:rPr lang="en-US" altLang="en-US" dirty="0" err="1"/>
              <a:t>Tdoc</a:t>
            </a:r>
            <a:r>
              <a:rPr lang="en-US" altLang="en-US" dirty="0"/>
              <a:t> submission and handling - 2</a:t>
            </a:r>
          </a:p>
        </p:txBody>
      </p:sp>
      <p:sp>
        <p:nvSpPr>
          <p:cNvPr id="15364" name="Slide Number Placeholder 1">
            <a:extLst>
              <a:ext uri="{FF2B5EF4-FFF2-40B4-BE49-F238E27FC236}">
                <a16:creationId xmlns:a16="http://schemas.microsoft.com/office/drawing/2014/main" id="{E60F5335-A742-4976-B831-E7056B1A7E5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CCE6F9D2-43F0-41DF-8AED-7F49F1FF9D56}" type="slidenum">
              <a:rPr lang="en-GB" altLang="en-US" sz="1100" smtClean="0">
                <a:solidFill>
                  <a:schemeClr val="bg1"/>
                </a:solidFill>
                <a:latin typeface="Arial" panose="020B0604020202020204" pitchFamily="34" charset="0"/>
              </a:rPr>
              <a:pPr>
                <a:spcBef>
                  <a:spcPct val="0"/>
                </a:spcBef>
                <a:buFontTx/>
                <a:buNone/>
              </a:pPr>
              <a:t>6</a:t>
            </a:fld>
            <a:endParaRPr lang="en-GB" altLang="en-US" sz="1100">
              <a:solidFill>
                <a:schemeClr val="bg1"/>
              </a:solidFill>
              <a:latin typeface="Arial" panose="020B0604020202020204" pitchFamily="34" charset="0"/>
            </a:endParaRPr>
          </a:p>
        </p:txBody>
      </p:sp>
      <p:pic>
        <p:nvPicPr>
          <p:cNvPr id="15365" name="Picture 5">
            <a:extLst>
              <a:ext uri="{FF2B5EF4-FFF2-40B4-BE49-F238E27FC236}">
                <a16:creationId xmlns:a16="http://schemas.microsoft.com/office/drawing/2014/main" id="{53B30333-6138-4F35-B8C2-A775B3A054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7688" y="5373216"/>
            <a:ext cx="1656184" cy="188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a:bodyPr>
          <a:lstStyle/>
          <a:p>
            <a:pPr>
              <a:defRPr/>
            </a:pPr>
            <a:r>
              <a:rPr lang="en-US" sz="1600" dirty="0"/>
              <a:t>A draft </a:t>
            </a:r>
            <a:r>
              <a:rPr lang="en-US" sz="1600" dirty="0" err="1"/>
              <a:t>Tdoc</a:t>
            </a:r>
            <a:r>
              <a:rPr lang="en-US" sz="1600" dirty="0"/>
              <a:t> revision template is defined to facilitate updates, removing the need for formal </a:t>
            </a:r>
            <a:r>
              <a:rPr lang="en-US" sz="1600" dirty="0" err="1"/>
              <a:t>Tdoc</a:t>
            </a:r>
            <a:r>
              <a:rPr lang="en-US" sz="1600" dirty="0"/>
              <a:t> numbers when they are not necessary</a:t>
            </a:r>
          </a:p>
          <a:p>
            <a:pPr lvl="2">
              <a:defRPr/>
            </a:pPr>
            <a:r>
              <a:rPr lang="en-US" sz="1200" dirty="0"/>
              <a:t>Text proposal template </a:t>
            </a:r>
            <a:r>
              <a:rPr lang="en-US" sz="1200" b="1" dirty="0">
                <a:solidFill>
                  <a:srgbClr val="FF0000"/>
                </a:solidFill>
              </a:rPr>
              <a:t>i.e. </a:t>
            </a:r>
            <a:r>
              <a:rPr lang="en-US" sz="1200" b="1" dirty="0" err="1">
                <a:solidFill>
                  <a:srgbClr val="FF0000"/>
                </a:solidFill>
              </a:rPr>
              <a:t>Tdoc</a:t>
            </a:r>
            <a:r>
              <a:rPr lang="en-US" sz="1200" b="1" dirty="0">
                <a:solidFill>
                  <a:srgbClr val="FF0000"/>
                </a:solidFill>
              </a:rPr>
              <a:t>|_|</a:t>
            </a:r>
            <a:r>
              <a:rPr lang="en-US" sz="1200" b="1" dirty="0" err="1">
                <a:solidFill>
                  <a:srgbClr val="FF0000"/>
                </a:solidFill>
              </a:rPr>
              <a:t>Company_name</a:t>
            </a:r>
            <a:r>
              <a:rPr lang="en-US" sz="1200" b="1" dirty="0">
                <a:solidFill>
                  <a:srgbClr val="FF0000"/>
                </a:solidFill>
              </a:rPr>
              <a:t> (e.g. S4-241234_Banana)	</a:t>
            </a:r>
          </a:p>
          <a:p>
            <a:pPr lvl="2">
              <a:defRPr/>
            </a:pPr>
            <a:r>
              <a:rPr lang="en-US" sz="1200" dirty="0"/>
              <a:t>Revision template (by author) </a:t>
            </a:r>
            <a:r>
              <a:rPr lang="en-US" sz="1200" b="1" dirty="0">
                <a:solidFill>
                  <a:srgbClr val="FF0000"/>
                </a:solidFill>
              </a:rPr>
              <a:t>i.e. Tdoc|r|2_digits_rev_number (e.g. S4-241234r01)	</a:t>
            </a:r>
          </a:p>
          <a:p>
            <a:pPr lvl="2">
              <a:defRPr/>
            </a:pPr>
            <a:r>
              <a:rPr lang="en-US" sz="1200" dirty="0"/>
              <a:t>NB: company text proposals should apply to either latest </a:t>
            </a:r>
            <a:r>
              <a:rPr lang="en-US" sz="1200" dirty="0" err="1"/>
              <a:t>Tdoc</a:t>
            </a:r>
            <a:r>
              <a:rPr lang="en-US" sz="1200" dirty="0"/>
              <a:t> revision or latest company proposal </a:t>
            </a:r>
            <a:r>
              <a:rPr lang="en-US" sz="1200" b="1" dirty="0">
                <a:solidFill>
                  <a:srgbClr val="FF0000"/>
                </a:solidFill>
              </a:rPr>
              <a:t>(e.g. S4-241234r07_Pear_Plum_Cherry)	</a:t>
            </a:r>
          </a:p>
          <a:p>
            <a:pPr lvl="2">
              <a:defRPr/>
            </a:pPr>
            <a:r>
              <a:rPr lang="en-US" sz="1200" dirty="0"/>
              <a:t>NB: if the </a:t>
            </a:r>
            <a:r>
              <a:rPr lang="en-US" sz="1200" dirty="0" err="1"/>
              <a:t>Tdoc</a:t>
            </a:r>
            <a:r>
              <a:rPr lang="en-US" sz="1200" dirty="0"/>
              <a:t> revision is to be agreed/approved/merged etc. then a new </a:t>
            </a:r>
            <a:r>
              <a:rPr lang="en-US" sz="1200" dirty="0" err="1"/>
              <a:t>Tdoc</a:t>
            </a:r>
            <a:r>
              <a:rPr lang="en-US" sz="1200" dirty="0"/>
              <a:t> number is assigned to it (3GU status only applies to regular </a:t>
            </a:r>
            <a:r>
              <a:rPr lang="en-US" sz="1200" dirty="0" err="1"/>
              <a:t>Tdocs</a:t>
            </a:r>
            <a:r>
              <a:rPr lang="en-US" sz="1200" dirty="0"/>
              <a:t>, not to revisions)</a:t>
            </a:r>
          </a:p>
          <a:p>
            <a:pPr lvl="2">
              <a:defRPr/>
            </a:pPr>
            <a:r>
              <a:rPr lang="en-US" sz="1200" b="1" dirty="0">
                <a:solidFill>
                  <a:srgbClr val="FF0000"/>
                </a:solidFill>
              </a:rPr>
              <a:t>Example:		</a:t>
            </a:r>
          </a:p>
          <a:p>
            <a:pPr lvl="3">
              <a:defRPr/>
            </a:pPr>
            <a:r>
              <a:rPr lang="en-US" sz="1000" b="1" dirty="0">
                <a:solidFill>
                  <a:srgbClr val="FF0000"/>
                </a:solidFill>
              </a:rPr>
              <a:t>Docs/S4-241234 (author Banana)		</a:t>
            </a:r>
          </a:p>
          <a:p>
            <a:pPr lvl="3">
              <a:defRPr/>
            </a:pPr>
            <a:r>
              <a:rPr lang="en-US" sz="1000" b="1" dirty="0">
                <a:solidFill>
                  <a:srgbClr val="FF0000"/>
                </a:solidFill>
              </a:rPr>
              <a:t>Delegate from company “Pear” provides updates 	Drafts/Video/S4-241234_Pear</a:t>
            </a:r>
          </a:p>
          <a:p>
            <a:pPr lvl="3">
              <a:defRPr/>
            </a:pPr>
            <a:r>
              <a:rPr lang="en-US" sz="1000" b="1" dirty="0">
                <a:solidFill>
                  <a:srgbClr val="FF0000"/>
                </a:solidFill>
              </a:rPr>
              <a:t>Delegate from company “Plum” provides updates 	Drafts/Video/S4-241234_Pear_Plum</a:t>
            </a:r>
          </a:p>
          <a:p>
            <a:pPr lvl="3">
              <a:defRPr/>
            </a:pPr>
            <a:r>
              <a:rPr lang="en-US" sz="1000" b="1" dirty="0">
                <a:solidFill>
                  <a:srgbClr val="FF0000"/>
                </a:solidFill>
              </a:rPr>
              <a:t>Author provides a revision based on those inputs	Drafts/Video/S4-241234r01</a:t>
            </a:r>
          </a:p>
          <a:p>
            <a:pPr lvl="3">
              <a:defRPr/>
            </a:pPr>
            <a:r>
              <a:rPr lang="en-US" sz="1000" b="1" dirty="0">
                <a:solidFill>
                  <a:srgbClr val="FF0000"/>
                </a:solidFill>
              </a:rPr>
              <a:t>Email comments trigger a further revision 	Drafts/Video/S4-241234r02</a:t>
            </a:r>
          </a:p>
          <a:p>
            <a:pPr lvl="3">
              <a:defRPr/>
            </a:pPr>
            <a:r>
              <a:rPr lang="en-US" sz="1000" b="1" dirty="0">
                <a:solidFill>
                  <a:srgbClr val="FF0000"/>
                </a:solidFill>
              </a:rPr>
              <a:t>SWG chair proposes agreement	</a:t>
            </a:r>
          </a:p>
          <a:p>
            <a:pPr lvl="3">
              <a:defRPr/>
            </a:pPr>
            <a:r>
              <a:rPr lang="en-US" sz="1000" b="1" dirty="0">
                <a:solidFill>
                  <a:srgbClr val="FF0000"/>
                </a:solidFill>
              </a:rPr>
              <a:t>Revised </a:t>
            </a:r>
            <a:r>
              <a:rPr lang="en-US" sz="1000" b="1" dirty="0" err="1">
                <a:solidFill>
                  <a:srgbClr val="FF0000"/>
                </a:solidFill>
              </a:rPr>
              <a:t>Tdoc</a:t>
            </a:r>
            <a:r>
              <a:rPr lang="en-US" sz="1000" b="1" dirty="0">
                <a:solidFill>
                  <a:srgbClr val="FF0000"/>
                </a:solidFill>
              </a:rPr>
              <a:t> number allocated		Inbox/S4-241235 (author Banana)		</a:t>
            </a:r>
          </a:p>
          <a:p>
            <a:pPr lvl="3">
              <a:defRPr/>
            </a:pPr>
            <a:r>
              <a:rPr lang="en-US" sz="1000" b="1" dirty="0">
                <a:solidFill>
                  <a:srgbClr val="FF0000"/>
                </a:solidFill>
              </a:rPr>
              <a:t>1234 -&gt; 1235a confirmed at subsequent Telco.</a:t>
            </a:r>
          </a:p>
          <a:p>
            <a:pPr lvl="1">
              <a:defRPr/>
            </a:pPr>
            <a:endParaRPr lang="en-US" sz="1400" dirty="0"/>
          </a:p>
          <a:p>
            <a:pPr lvl="2">
              <a:defRPr/>
            </a:pPr>
            <a:endParaRPr lang="en-US" sz="1200" dirty="0"/>
          </a:p>
          <a:p>
            <a:pPr lvl="2">
              <a:defRPr/>
            </a:pPr>
            <a:endParaRPr lang="en-US" sz="1200" dirty="0"/>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err="1"/>
              <a:t>Tdoc</a:t>
            </a:r>
            <a:r>
              <a:rPr lang="en-US" altLang="en-US" dirty="0"/>
              <a:t> submission and handling - 3</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7</a:t>
            </a:fld>
            <a:endParaRPr lang="en-GB" altLang="en-US" sz="1100">
              <a:solidFill>
                <a:schemeClr val="bg1"/>
              </a:solidFill>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id="{64986671-6292-462D-BAEF-A4B1F1B9AB20}"/>
              </a:ext>
            </a:extLst>
          </p:cNvPr>
          <p:cNvSpPr>
            <a:spLocks noGrp="1" noChangeArrowheads="1"/>
          </p:cNvSpPr>
          <p:nvPr>
            <p:ph idx="1"/>
          </p:nvPr>
        </p:nvSpPr>
        <p:spPr>
          <a:xfrm>
            <a:off x="609600" y="1600200"/>
            <a:ext cx="10972800" cy="4852988"/>
          </a:xfrm>
        </p:spPr>
        <p:txBody>
          <a:bodyPr/>
          <a:lstStyle/>
          <a:p>
            <a:pPr>
              <a:defRPr/>
            </a:pPr>
            <a:r>
              <a:rPr lang="en-US" sz="1600" dirty="0"/>
              <a:t>Email procedure during the meeting.</a:t>
            </a:r>
          </a:p>
          <a:p>
            <a:pPr lvl="1">
              <a:defRPr/>
            </a:pPr>
            <a:r>
              <a:rPr lang="en-US" sz="1400" dirty="0"/>
              <a:t>Email agreement procedure can be triggered at the discretion of the corresponding Chair on any Agenda Item.</a:t>
            </a:r>
          </a:p>
          <a:p>
            <a:pPr lvl="1">
              <a:defRPr/>
            </a:pPr>
            <a:r>
              <a:rPr lang="en-US" sz="1400" dirty="0"/>
              <a:t>At least 24h should be given for comments, with end within the meeting period.</a:t>
            </a:r>
          </a:p>
          <a:p>
            <a:pPr lvl="1">
              <a:defRPr/>
            </a:pPr>
            <a:r>
              <a:rPr lang="en-US" sz="1400" dirty="0"/>
              <a:t>The corresponding Chair will moderate the email discussions.</a:t>
            </a:r>
          </a:p>
          <a:p>
            <a:pPr lvl="1">
              <a:defRPr/>
            </a:pPr>
            <a:r>
              <a:rPr lang="en-US" sz="1400" dirty="0"/>
              <a:t>The corresponding Chair should provide disposition of </a:t>
            </a:r>
            <a:r>
              <a:rPr lang="en-US" sz="1400" dirty="0" err="1"/>
              <a:t>Tdocs</a:t>
            </a:r>
            <a:r>
              <a:rPr lang="en-US" sz="1400" dirty="0"/>
              <a:t> at the end of the email agreement procedure. </a:t>
            </a:r>
            <a:r>
              <a:rPr lang="en-US" sz="1400" dirty="0" err="1"/>
              <a:t>Tdocs</a:t>
            </a:r>
            <a:r>
              <a:rPr lang="en-US" sz="1400" dirty="0"/>
              <a:t> without disposition should be disposed during the subsequent face-to-face session.</a:t>
            </a:r>
          </a:p>
          <a:p>
            <a:r>
              <a:rPr lang="en-US" altLang="en-US" sz="1600" dirty="0"/>
              <a:t>E-mail agreement process will run on the corresponding SA4 e-mail reflectors (click on the links to reach the corresponding subscription page):</a:t>
            </a:r>
          </a:p>
          <a:p>
            <a:pPr lvl="1"/>
            <a:r>
              <a:rPr lang="en-US" altLang="fr-FR" sz="1400" dirty="0"/>
              <a:t>SA4 WG : </a:t>
            </a:r>
            <a:r>
              <a:rPr lang="fr-FR" altLang="fr-FR" sz="1400" b="1" dirty="0">
                <a:hlinkClick r:id="rId2"/>
              </a:rPr>
              <a:t>3GPP_TSG_SA_WG4</a:t>
            </a:r>
            <a:endParaRPr lang="fr-FR" altLang="fr-FR" sz="1400" dirty="0"/>
          </a:p>
          <a:p>
            <a:pPr lvl="1"/>
            <a:r>
              <a:rPr lang="fr-FR" altLang="fr-FR" sz="1400" dirty="0"/>
              <a:t>MBS SWG: </a:t>
            </a:r>
            <a:r>
              <a:rPr lang="fr-FR" altLang="fr-FR" sz="1400" b="1" dirty="0">
                <a:hlinkClick r:id="rId3"/>
              </a:rPr>
              <a:t>3GPP_TSG_SA_WG4_MBS</a:t>
            </a:r>
            <a:endParaRPr lang="fr-FR" altLang="fr-FR" sz="1400" dirty="0"/>
          </a:p>
          <a:p>
            <a:pPr lvl="1"/>
            <a:r>
              <a:rPr lang="fr-FR" altLang="fr-FR" sz="1400" dirty="0" err="1"/>
              <a:t>Video</a:t>
            </a:r>
            <a:r>
              <a:rPr lang="fr-FR" altLang="fr-FR" sz="1400" dirty="0"/>
              <a:t> SWG: </a:t>
            </a:r>
            <a:r>
              <a:rPr lang="fr-FR" altLang="fr-FR" sz="1400" b="1" dirty="0">
                <a:hlinkClick r:id="rId4"/>
              </a:rPr>
              <a:t>3GPP_TSG_SA_WG4_VIDEO</a:t>
            </a:r>
            <a:endParaRPr lang="fr-FR" altLang="fr-FR" sz="1400" dirty="0"/>
          </a:p>
          <a:p>
            <a:pPr lvl="1"/>
            <a:r>
              <a:rPr lang="fr-FR" altLang="fr-FR" sz="1400" dirty="0"/>
              <a:t>RTC SWG:  </a:t>
            </a:r>
            <a:r>
              <a:rPr lang="nb-NO" altLang="fr-FR" sz="1400" b="1" dirty="0">
                <a:hlinkClick r:id="rId5"/>
              </a:rPr>
              <a:t>3GPP_TSG_SA_WG4_RTC</a:t>
            </a:r>
            <a:endParaRPr lang="fr-FR" altLang="fr-FR" sz="1400" b="1" dirty="0"/>
          </a:p>
          <a:p>
            <a:pPr lvl="1"/>
            <a:r>
              <a:rPr lang="en-US" altLang="fr-FR" sz="1400" dirty="0"/>
              <a:t>Audio SWG: </a:t>
            </a:r>
            <a:r>
              <a:rPr lang="nn-NO" altLang="fr-FR" sz="1400" b="1" dirty="0">
                <a:hlinkClick r:id="rId6"/>
              </a:rPr>
              <a:t>3GPP_TSG_SA_WG4_AUDIO</a:t>
            </a:r>
            <a:endParaRPr lang="nn-NO" altLang="fr-FR" sz="1400" b="1" dirty="0"/>
          </a:p>
          <a:p>
            <a:r>
              <a:rPr lang="en-US" altLang="en-US" sz="1400" dirty="0"/>
              <a:t>For topics handled via Email agreement process running in parallel to face-to-face sessions, delegates are expected to make their comments as soon as possible over email rather than wait for the corresponding face-to-face sessions.</a:t>
            </a:r>
          </a:p>
          <a:p>
            <a:endParaRPr lang="en-US" altLang="en-US" sz="1800" dirty="0"/>
          </a:p>
        </p:txBody>
      </p:sp>
      <p:sp>
        <p:nvSpPr>
          <p:cNvPr id="13315" name="Title 2">
            <a:extLst>
              <a:ext uri="{FF2B5EF4-FFF2-40B4-BE49-F238E27FC236}">
                <a16:creationId xmlns:a16="http://schemas.microsoft.com/office/drawing/2014/main" id="{4C7EA0D4-596E-4551-B081-C992F323F06B}"/>
              </a:ext>
            </a:extLst>
          </p:cNvPr>
          <p:cNvSpPr>
            <a:spLocks noGrp="1" noChangeArrowheads="1"/>
          </p:cNvSpPr>
          <p:nvPr>
            <p:ph type="title"/>
          </p:nvPr>
        </p:nvSpPr>
        <p:spPr/>
        <p:txBody>
          <a:bodyPr/>
          <a:lstStyle/>
          <a:p>
            <a:r>
              <a:rPr lang="en-US" altLang="en-US" dirty="0"/>
              <a:t>Email agreement procedure – 1</a:t>
            </a:r>
          </a:p>
        </p:txBody>
      </p:sp>
      <p:sp>
        <p:nvSpPr>
          <p:cNvPr id="13316" name="Slide Number Placeholder 1">
            <a:extLst>
              <a:ext uri="{FF2B5EF4-FFF2-40B4-BE49-F238E27FC236}">
                <a16:creationId xmlns:a16="http://schemas.microsoft.com/office/drawing/2014/main" id="{20C8E5FD-CEF3-477C-9C16-57315D2672D4}"/>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7"/>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D2AD5C32-B0BA-4705-A589-C0047ED5258F}" type="slidenum">
              <a:rPr lang="en-GB" altLang="en-US" sz="1100" smtClean="0">
                <a:solidFill>
                  <a:schemeClr val="bg1"/>
                </a:solidFill>
                <a:latin typeface="Arial" panose="020B0604020202020204" pitchFamily="34" charset="0"/>
              </a:rPr>
              <a:pPr>
                <a:spcBef>
                  <a:spcPct val="0"/>
                </a:spcBef>
                <a:buFontTx/>
                <a:buNone/>
              </a:pPr>
              <a:t>8</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4816552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E752436-42A1-4069-8176-4E688A1266E1}"/>
              </a:ext>
            </a:extLst>
          </p:cNvPr>
          <p:cNvSpPr>
            <a:spLocks noGrp="1"/>
          </p:cNvSpPr>
          <p:nvPr>
            <p:ph idx="1"/>
          </p:nvPr>
        </p:nvSpPr>
        <p:spPr>
          <a:xfrm>
            <a:off x="609600" y="1341438"/>
            <a:ext cx="10972800" cy="5183187"/>
          </a:xfrm>
        </p:spPr>
        <p:txBody>
          <a:bodyPr>
            <a:normAutofit lnSpcReduction="10000"/>
          </a:bodyPr>
          <a:lstStyle/>
          <a:p>
            <a:pPr>
              <a:defRPr/>
            </a:pPr>
            <a:r>
              <a:rPr lang="en-US" sz="1600" dirty="0"/>
              <a:t>Email procedure during the e-meeting (cont.)</a:t>
            </a:r>
          </a:p>
          <a:p>
            <a:pPr>
              <a:defRPr/>
            </a:pPr>
            <a:r>
              <a:rPr lang="en-US" sz="1600" dirty="0"/>
              <a:t>The chair of the relevant group (SA4 or SA4 SWG) is responsible to trigger the email discussion on </a:t>
            </a:r>
            <a:r>
              <a:rPr lang="en-US" sz="1600" dirty="0" err="1"/>
              <a:t>Tdocs</a:t>
            </a:r>
            <a:r>
              <a:rPr lang="en-US" sz="1600" dirty="0"/>
              <a:t> allocated to that group. The trigger message shall be sent to the relevant email reflector and include the subject line as follows: </a:t>
            </a:r>
            <a:endParaRPr lang="fr-FR" sz="1600" dirty="0"/>
          </a:p>
          <a:p>
            <a:pPr lvl="1">
              <a:defRPr/>
            </a:pPr>
            <a:r>
              <a:rPr lang="en-US" sz="1400" dirty="0"/>
              <a:t>“</a:t>
            </a:r>
            <a:r>
              <a:rPr lang="en-US" sz="1400" b="1" dirty="0">
                <a:solidFill>
                  <a:srgbClr val="FF0000"/>
                </a:solidFill>
              </a:rPr>
              <a:t>[AI#; </a:t>
            </a:r>
            <a:r>
              <a:rPr lang="en-US" sz="1400" b="1" dirty="0" err="1">
                <a:solidFill>
                  <a:srgbClr val="FF0000"/>
                </a:solidFill>
              </a:rPr>
              <a:t>Tdoc</a:t>
            </a:r>
            <a:r>
              <a:rPr lang="en-US" sz="1400" b="1" dirty="0">
                <a:solidFill>
                  <a:srgbClr val="FF0000"/>
                </a:solidFill>
              </a:rPr>
              <a:t> number(s)]; deadline] </a:t>
            </a:r>
            <a:r>
              <a:rPr lang="en-US" sz="1400" dirty="0"/>
              <a:t>free text” for a unique or for a set of </a:t>
            </a:r>
            <a:r>
              <a:rPr lang="en-US" sz="1400" dirty="0" err="1"/>
              <a:t>Tdocs</a:t>
            </a:r>
            <a:endParaRPr lang="en-US" sz="1400" dirty="0"/>
          </a:p>
          <a:p>
            <a:pPr lvl="2">
              <a:defRPr/>
            </a:pPr>
            <a:r>
              <a:rPr lang="en-US" sz="1200" dirty="0"/>
              <a:t>AI: Agenda Item as indicated in the meeting agenda</a:t>
            </a:r>
          </a:p>
          <a:p>
            <a:pPr lvl="2">
              <a:defRPr/>
            </a:pPr>
            <a:r>
              <a:rPr lang="en-US" sz="1200" dirty="0" err="1"/>
              <a:t>Tdoc</a:t>
            </a:r>
            <a:r>
              <a:rPr lang="en-US" sz="1200" dirty="0"/>
              <a:t> number(s): </a:t>
            </a:r>
            <a:r>
              <a:rPr lang="en-US" sz="1200" dirty="0" err="1"/>
              <a:t>Tdoc</a:t>
            </a:r>
            <a:r>
              <a:rPr lang="en-US" sz="1200" dirty="0"/>
              <a:t> numbers of </a:t>
            </a:r>
            <a:r>
              <a:rPr lang="en-US" sz="1200" dirty="0" err="1"/>
              <a:t>relevants</a:t>
            </a:r>
            <a:r>
              <a:rPr lang="en-US" sz="1200" dirty="0"/>
              <a:t> document(s)</a:t>
            </a:r>
          </a:p>
          <a:p>
            <a:pPr lvl="2">
              <a:defRPr/>
            </a:pPr>
            <a:r>
              <a:rPr lang="en-US" sz="1200" dirty="0"/>
              <a:t>Deadline: time/date in CET when discussion will close</a:t>
            </a:r>
          </a:p>
          <a:p>
            <a:pPr lvl="1">
              <a:defRPr/>
            </a:pPr>
            <a:r>
              <a:rPr lang="en-US" sz="1400" dirty="0"/>
              <a:t>E-mail discussions triggers date and times are indicated in the schedule document</a:t>
            </a:r>
          </a:p>
          <a:p>
            <a:pPr lvl="1">
              <a:defRPr/>
            </a:pPr>
            <a:r>
              <a:rPr lang="en-US" sz="1400" dirty="0"/>
              <a:t>No attachments to email, all drafts and Tdocs to be uploaded to the 3GPP FTP server. It is strongly recommended to insert a URL to the folder or document(s) in question</a:t>
            </a:r>
          </a:p>
          <a:p>
            <a:pPr lvl="1">
              <a:defRPr/>
            </a:pPr>
            <a:r>
              <a:rPr lang="en-US" sz="1400" dirty="0"/>
              <a:t>When replying, delegates shall make sure the subject starts with “RE: [original email subject]“ by removing any company mail server additions</a:t>
            </a:r>
          </a:p>
          <a:p>
            <a:pPr lvl="1">
              <a:defRPr/>
            </a:pPr>
            <a:r>
              <a:rPr lang="en-US" sz="1400" dirty="0"/>
              <a:t>Examples of trigger emails:</a:t>
            </a:r>
          </a:p>
          <a:p>
            <a:pPr lvl="2">
              <a:defRPr/>
            </a:pPr>
            <a:r>
              <a:rPr lang="en-US" sz="1200" dirty="0"/>
              <a:t>Subject: [5.1; S4-24xxx, S4-24yyy; Monday 1</a:t>
            </a:r>
            <a:r>
              <a:rPr lang="en-US" sz="1200" baseline="30000" dirty="0"/>
              <a:t>st</a:t>
            </a:r>
            <a:r>
              <a:rPr lang="en-US" sz="1200" dirty="0"/>
              <a:t> Feb. 1500 CET] MBS SWG reports for approval</a:t>
            </a:r>
          </a:p>
          <a:p>
            <a:pPr lvl="2">
              <a:defRPr/>
            </a:pPr>
            <a:r>
              <a:rPr lang="en-US" sz="1200" i="1" dirty="0"/>
              <a:t>I declare the email agreement process started on the document(s) indicated in the subject line.</a:t>
            </a:r>
            <a:endParaRPr lang="fr-FR" sz="1200" dirty="0"/>
          </a:p>
          <a:p>
            <a:pPr lvl="2">
              <a:defRPr/>
            </a:pPr>
            <a:r>
              <a:rPr lang="en-US" sz="1200" i="1" dirty="0"/>
              <a:t>If no comments are received by Monday 1</a:t>
            </a:r>
            <a:r>
              <a:rPr lang="en-US" sz="1200" i="1" baseline="30000" dirty="0"/>
              <a:t>st</a:t>
            </a:r>
            <a:r>
              <a:rPr lang="en-US" sz="1200" i="1" dirty="0"/>
              <a:t> February 1500 CET (start of opening plenary) the document(s) will be considered approved.</a:t>
            </a:r>
          </a:p>
          <a:p>
            <a:pPr lvl="2">
              <a:defRPr/>
            </a:pPr>
            <a:endParaRPr lang="en-US" sz="1200" i="1" dirty="0"/>
          </a:p>
          <a:p>
            <a:pPr lvl="2">
              <a:defRPr/>
            </a:pPr>
            <a:r>
              <a:rPr lang="en-US" sz="1200" dirty="0"/>
              <a:t>Subject: [8.6, S4-23zzzz, Thursday 4</a:t>
            </a:r>
            <a:r>
              <a:rPr lang="en-US" sz="1200" baseline="30000" dirty="0"/>
              <a:t>th</a:t>
            </a:r>
            <a:r>
              <a:rPr lang="en-US" sz="1200" dirty="0"/>
              <a:t> Feb. 0900 CET] FS_5GMS_Multicast proposal</a:t>
            </a:r>
          </a:p>
          <a:p>
            <a:pPr lvl="2">
              <a:defRPr/>
            </a:pPr>
            <a:r>
              <a:rPr lang="en-US" sz="1200" i="1" dirty="0"/>
              <a:t>I declare the email agreement process started on the document(s) indicated in the subject line.</a:t>
            </a:r>
          </a:p>
          <a:p>
            <a:pPr lvl="2">
              <a:defRPr/>
            </a:pPr>
            <a:r>
              <a:rPr lang="en-US" sz="1200" i="1" dirty="0"/>
              <a:t>The proposal of the document reads “…[insert here a few words from the proposal in the </a:t>
            </a:r>
            <a:r>
              <a:rPr lang="en-US" sz="1200" i="1" dirty="0" err="1"/>
              <a:t>Tdoc</a:t>
            </a:r>
            <a:r>
              <a:rPr lang="en-US" sz="1200" i="1" dirty="0"/>
              <a:t>]”</a:t>
            </a:r>
            <a:endParaRPr lang="fr-FR" sz="1200" dirty="0"/>
          </a:p>
          <a:p>
            <a:pPr lvl="2">
              <a:defRPr/>
            </a:pPr>
            <a:r>
              <a:rPr lang="en-US" sz="1200" i="1" dirty="0"/>
              <a:t>If no comments are received by Thursday 4th Feb. 0900 CET, the document(s) will be considered agreed.</a:t>
            </a:r>
            <a:endParaRPr lang="fr-FR" sz="1200" dirty="0"/>
          </a:p>
          <a:p>
            <a:pPr>
              <a:defRPr/>
            </a:pPr>
            <a:r>
              <a:rPr lang="en-US" sz="1600" dirty="0"/>
              <a:t>Authors are invited to provide a clear and short summary proposal within their </a:t>
            </a:r>
            <a:r>
              <a:rPr lang="en-US" sz="1600" dirty="0" err="1"/>
              <a:t>Tdoc</a:t>
            </a:r>
            <a:r>
              <a:rPr lang="en-US" sz="1600" dirty="0"/>
              <a:t> (e.g. as conclusion) for the SWG chair to use in his trigger email.</a:t>
            </a:r>
          </a:p>
        </p:txBody>
      </p:sp>
      <p:sp>
        <p:nvSpPr>
          <p:cNvPr id="16387" name="Title 2">
            <a:extLst>
              <a:ext uri="{FF2B5EF4-FFF2-40B4-BE49-F238E27FC236}">
                <a16:creationId xmlns:a16="http://schemas.microsoft.com/office/drawing/2014/main" id="{324C9B84-D810-42E7-8062-A8ED9D2D27D0}"/>
              </a:ext>
            </a:extLst>
          </p:cNvPr>
          <p:cNvSpPr>
            <a:spLocks noGrp="1" noChangeArrowheads="1"/>
          </p:cNvSpPr>
          <p:nvPr>
            <p:ph type="title"/>
          </p:nvPr>
        </p:nvSpPr>
        <p:spPr/>
        <p:txBody>
          <a:bodyPr/>
          <a:lstStyle/>
          <a:p>
            <a:r>
              <a:rPr lang="en-US" altLang="en-US" dirty="0"/>
              <a:t>Email agreement procedure – 2</a:t>
            </a:r>
          </a:p>
        </p:txBody>
      </p:sp>
      <p:sp>
        <p:nvSpPr>
          <p:cNvPr id="16388" name="Slide Number Placeholder 2">
            <a:extLst>
              <a:ext uri="{FF2B5EF4-FFF2-40B4-BE49-F238E27FC236}">
                <a16:creationId xmlns:a16="http://schemas.microsoft.com/office/drawing/2014/main" id="{5B3A053B-E961-4DD8-9883-4ECCDB44859A}"/>
              </a:ext>
            </a:extLst>
          </p:cNvPr>
          <p:cNvSpPr>
            <a:spLocks noGrp="1" noChangeArrowheads="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fld id="{4CBF0141-22DF-4D6B-9907-3E277D09FBB0}" type="slidenum">
              <a:rPr lang="en-GB" altLang="en-US" sz="1100" smtClean="0">
                <a:solidFill>
                  <a:schemeClr val="bg1"/>
                </a:solidFill>
                <a:latin typeface="Arial" panose="020B0604020202020204" pitchFamily="34" charset="0"/>
              </a:rPr>
              <a:pPr>
                <a:spcBef>
                  <a:spcPct val="0"/>
                </a:spcBef>
                <a:buFontTx/>
                <a:buNone/>
              </a:pPr>
              <a:t>9</a:t>
            </a:fld>
            <a:endParaRPr lang="en-GB" altLang="en-US" sz="1100">
              <a:solidFill>
                <a:schemeClr val="bg1"/>
              </a:solidFill>
              <a:latin typeface="Arial" panose="020B0604020202020204" pitchFamily="34" charset="0"/>
            </a:endParaRPr>
          </a:p>
        </p:txBody>
      </p:sp>
    </p:spTree>
    <p:extLst>
      <p:ext uri="{BB962C8B-B14F-4D97-AF65-F5344CB8AC3E}">
        <p14:creationId xmlns:p14="http://schemas.microsoft.com/office/powerpoint/2010/main" val="2333594612"/>
      </p:ext>
    </p:extLst>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AF3180D-84E1-4D1C-B169-839D7F725EC6}">
  <ds:schemaRefs>
    <ds:schemaRef ds:uri="http://schemas.microsoft.com/sharepoint/v3/contenttype/forms"/>
  </ds:schemaRefs>
</ds:datastoreItem>
</file>

<file path=customXml/itemProps2.xml><?xml version="1.0" encoding="utf-8"?>
<ds:datastoreItem xmlns:ds="http://schemas.openxmlformats.org/officeDocument/2006/customXml" ds:itemID="{2C76BECE-E41A-4766-8596-63F28FAA26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8F0F6A9-923A-4B78-A494-947BBBAF9EAF}">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2450</TotalTime>
  <Words>1867</Words>
  <Application>Microsoft Office PowerPoint</Application>
  <PresentationFormat>Widescreen</PresentationFormat>
  <Paragraphs>123</Paragraphs>
  <Slides>10</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ＭＳ Ｐゴシック</vt:lpstr>
      <vt:lpstr>Aptos</vt:lpstr>
      <vt:lpstr>Arial</vt:lpstr>
      <vt:lpstr>Arial</vt:lpstr>
      <vt:lpstr>Calibri</vt:lpstr>
      <vt:lpstr>Office Theme</vt:lpstr>
      <vt:lpstr>Guidelines for  3GPP SA4#129-e  as Electronic Meeting</vt:lpstr>
      <vt:lpstr>Introduction</vt:lpstr>
      <vt:lpstr>Guidelines</vt:lpstr>
      <vt:lpstr>Meeting Practicalities</vt:lpstr>
      <vt:lpstr>Tdoc submission and handling - 1</vt:lpstr>
      <vt:lpstr>Tdoc submission and handling - 2</vt:lpstr>
      <vt:lpstr>Tdoc submission and handling - 3</vt:lpstr>
      <vt:lpstr>Email agreement procedure – 1</vt:lpstr>
      <vt:lpstr>Email agreement procedure – 2</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Gabin, Frederic</cp:lastModifiedBy>
  <cp:revision>7381</cp:revision>
  <dcterms:created xsi:type="dcterms:W3CDTF">2009-06-02T04:11:18Z</dcterms:created>
  <dcterms:modified xsi:type="dcterms:W3CDTF">2024-08-12T08:26:32Z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(6)cWjpsCKWTsPaPc2KY3olHRzcTIo1lGrP42AVK3KThi2edPzBx7f2a7QADC0u4hBfZoDde5SM_x000d_
rgMvErRfjgRxDvJpxUg1WdRfiNLg6z+i1r/1c+ITsDM85+iWjWETfY5JeHw80RuX9A6T/WRV_x000d_
xnVy7UCuW+gpHyW9Em2NsD6Ozf5243kZsO3PKAAK2KJ2Nt9dYhfWvAj3MaoL+/JfyDIZDGsw_x000d_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G3ZJjV+Wc9CV2aTBtfUUen/CYw3VF5be95fQglR8/NJ1QY9XmH0pzS_x000d_
5JqGcxaRzlYV/wAwz9NIjSqdI/u/2x1487np8pYCpLSfxvBizr7Qg/Fo7x3rIGB7eVI3DITx_x000d_
sIoPeL3Hp7FxkQ0kR0dpmmytJT4hDOS7Q9M1Cg7jEmv4osYCZP6HuBg4AuaiKqV41eDl+2hS_x000d_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iSZ8b7z81jUeMzF4lvxfm0QMePHNiIWoOLKW_x000d_
kdvQQFsBRxM3ij1YROKAUjaTR/hq1XhA+yKpDDiIsSQNy+z2o03nYFGIxteLT+wmVAOAsZ+x_x000d_
gTDE5WILXM39J3S7m1LXdJEeeXtfLCpQrShNUj4edvz2IOUQli2dq5IlRxTfuuMsNSGU1uz0_x000d_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JvGiEMaLzp55T0zRr/_x000d_
wYwVg5664c+di9HGpDfg/LpsF8GA3s2nJOaf9pObLt4WT1awble9yifq+/7Za4OFO3I0CMpo_x000d_
fcA2oNuxQ8c3nKiMVnIZ0THInLwmhPdHd2AeDIV9zjXYU+WCF7eECkvDGjLdnfcXS/x+RIYx_x000d_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_x000d_
jpJS0ayjmrpgRxwMCSMe0m+nBCJCGR1Mu/gZbSFGkGHFCH4R1Bu5E9ffEyTsCMBsdhU+kJng_x000d_
PqbfQ0L1pVC954pBNyeb3hNJfdNA0jn9ZgH7sJC2Wv/FYyg9XBJo8F5khfoPTH6207OtfE1k_x000d_
KjbrOCtdAojK2OF8ei/gAkOBDh2ZaxA+JQnQQR1P7XafmcrQg41nYkJoKuxufT3N0RjGg+Ug_x000d_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1XQ1c5FOl8ri5QkhiFEX25+iSgkU5N05GxlreuhG/wmzb7GXM/IiopIO_x000d_
E2utQBGQx77WjUNPwVdgFtaJwuK6ByLpxZNFzSCrWg4khowC4+9KWpOAc8LBQ2qY9ja/LpNt_x000d_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(3)Y4l2gfgX4pWi8iNsf9mAjotfDTtaJeHpg0ZH0Qro7B+mpKBOFdjCv1PMPHnsGzPX++Acylj9_x000d_
sj1g1hOjavFFJuTs+nkRZhRQRFkKATbeQlPUGwHQTyeDvvnUbkyJCOJXVnSRfIWtRqLRNaM4_x000d_
aQblkF8nQs3awjnryNYuJ5Z3tBdKXdHFcaoJnPA3bDS84b09iOPQNvs9g4xYi00Bslwe2Fb2_x000d_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SHXGHMQBnoPBJbnDfV1k1DT4+Qqce7FwvHkFTW3OpJ8jxYZ/rVbFjQ_x000d_
H6Gf1NrttADC/rd1V0CSggD8qgMHa8A4yRD7XwQq7MfvwqCR0pu3pCKzRu3q/PXVjC3VGvfr_x000d_
xehhrNRz+Lya1i5OSbcqAuHVLoErK3wT43q41j2Ps8gY9zgXro331wulyLjqCcz50VNCmOaz_x000d_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RSBwutQjUbsrQpM2fffwkaljmOJagfqca9z+_x000d_
11K3Z8kDoReHL4kNQNJrmHi3rlJS0hQDhb/EV/AEGwE9A/yUP38TT0isBjb9cIke7FisG6/b_x000d_
5CQnF23J1Qk+a/e+zLgs8oOBF2VpUCzMpE3e/w125Z/qfceO7XL8+h4SYOdWsPfS8MF9JKhU_x000d_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2052-10.8.2.7027</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ContentTypeId">
    <vt:lpwstr>0x0101002C7EC6EB72709A4BBD33974080D0AD8A</vt:lpwstr>
  </property>
</Properties>
</file>