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448" r:id="rId4"/>
    <p:sldId id="1094" r:id="rId5"/>
    <p:sldId id="1088" r:id="rId6"/>
    <p:sldId id="1095" r:id="rId7"/>
    <p:sldId id="1082" r:id="rId8"/>
    <p:sldId id="1092" r:id="rId9"/>
    <p:sldId id="1093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A7100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7F360-C9B1-456E-9983-DAB0AE58C6A5}" v="55" dt="2021-06-02T16:31:5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>
        <p:scale>
          <a:sx n="70" d="100"/>
          <a:sy n="70" d="100"/>
        </p:scale>
        <p:origin x="139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9067F360-C9B1-456E-9983-DAB0AE58C6A5}"/>
    <pc:docChg chg="undo custSel addSld delSld modSld sldOrd">
      <pc:chgData name="Wanshi Chen" userId="3a7dbef4-3474-47c6-9897-007f5734efb0" providerId="ADAL" clId="{9067F360-C9B1-456E-9983-DAB0AE58C6A5}" dt="2021-06-02T16:47:56.338" v="9712" actId="207"/>
      <pc:docMkLst>
        <pc:docMk/>
      </pc:docMkLst>
      <pc:sldChg chg="modSp mod">
        <pc:chgData name="Wanshi Chen" userId="3a7dbef4-3474-47c6-9897-007f5734efb0" providerId="ADAL" clId="{9067F360-C9B1-456E-9983-DAB0AE58C6A5}" dt="2021-06-02T16:46:23.945" v="9711" actId="1076"/>
        <pc:sldMkLst>
          <pc:docMk/>
          <pc:sldMk cId="399343419" sldId="434"/>
        </pc:sldMkLst>
        <pc:spChg chg="mod">
          <ac:chgData name="Wanshi Chen" userId="3a7dbef4-3474-47c6-9897-007f5734efb0" providerId="ADAL" clId="{9067F360-C9B1-456E-9983-DAB0AE58C6A5}" dt="2021-05-14T19:49:45.402" v="1152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9067F360-C9B1-456E-9983-DAB0AE58C6A5}" dt="2021-05-20T01:37:09.990" v="1705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9067F360-C9B1-456E-9983-DAB0AE58C6A5}" dt="2021-06-02T16:46:23.945" v="9711" actId="1076"/>
          <ac:spMkLst>
            <pc:docMk/>
            <pc:sldMk cId="399343419" sldId="434"/>
            <ac:spMk id="5" creationId="{55BB95B6-96F8-4C7B-843E-16CFF3CC2E82}"/>
          </ac:spMkLst>
        </pc:spChg>
      </pc:sldChg>
      <pc:sldChg chg="del">
        <pc:chgData name="Wanshi Chen" userId="3a7dbef4-3474-47c6-9897-007f5734efb0" providerId="ADAL" clId="{9067F360-C9B1-456E-9983-DAB0AE58C6A5}" dt="2021-05-07T19:30:32.689" v="60" actId="47"/>
        <pc:sldMkLst>
          <pc:docMk/>
          <pc:sldMk cId="4008192341" sldId="435"/>
        </pc:sldMkLst>
      </pc:sldChg>
      <pc:sldChg chg="addSp delSp modSp mod">
        <pc:chgData name="Wanshi Chen" userId="3a7dbef4-3474-47c6-9897-007f5734efb0" providerId="ADAL" clId="{9067F360-C9B1-456E-9983-DAB0AE58C6A5}" dt="2021-06-02T15:34:36.075" v="8627" actId="6549"/>
        <pc:sldMkLst>
          <pc:docMk/>
          <pc:sldMk cId="1586269898" sldId="448"/>
        </pc:sldMkLst>
        <pc:spChg chg="mod">
          <ac:chgData name="Wanshi Chen" userId="3a7dbef4-3474-47c6-9897-007f5734efb0" providerId="ADAL" clId="{9067F360-C9B1-456E-9983-DAB0AE58C6A5}" dt="2021-05-20T01:44:03.696" v="1896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9067F360-C9B1-456E-9983-DAB0AE58C6A5}" dt="2021-06-02T15:34:36.075" v="8627" actId="6549"/>
          <ac:spMkLst>
            <pc:docMk/>
            <pc:sldMk cId="1586269898" sldId="448"/>
            <ac:spMk id="3" creationId="{85903BC0-EB37-4C3E-8DD6-27F0E6CA817C}"/>
          </ac:spMkLst>
        </pc:spChg>
        <pc:picChg chg="add del">
          <ac:chgData name="Wanshi Chen" userId="3a7dbef4-3474-47c6-9897-007f5734efb0" providerId="ADAL" clId="{9067F360-C9B1-456E-9983-DAB0AE58C6A5}" dt="2021-05-14T19:45:55.993" v="799" actId="22"/>
          <ac:picMkLst>
            <pc:docMk/>
            <pc:sldMk cId="1586269898" sldId="448"/>
            <ac:picMk id="5" creationId="{24341218-BD87-4545-B117-9A469E413CA1}"/>
          </ac:picMkLst>
        </pc:picChg>
        <pc:picChg chg="add del">
          <ac:chgData name="Wanshi Chen" userId="3a7dbef4-3474-47c6-9897-007f5734efb0" providerId="ADAL" clId="{9067F360-C9B1-456E-9983-DAB0AE58C6A5}" dt="2021-05-10T15:25:05.038" v="452" actId="478"/>
          <ac:picMkLst>
            <pc:docMk/>
            <pc:sldMk cId="1586269898" sldId="448"/>
            <ac:picMk id="5" creationId="{B0ED517F-4E6A-4E1F-86B4-91F3A179FE56}"/>
          </ac:picMkLst>
        </pc:picChg>
        <pc:picChg chg="add del mod">
          <ac:chgData name="Wanshi Chen" userId="3a7dbef4-3474-47c6-9897-007f5734efb0" providerId="ADAL" clId="{9067F360-C9B1-456E-9983-DAB0AE58C6A5}" dt="2021-05-14T19:45:20.686" v="797" actId="478"/>
          <ac:picMkLst>
            <pc:docMk/>
            <pc:sldMk cId="1586269898" sldId="448"/>
            <ac:picMk id="6" creationId="{AEB6F1C9-DFF1-475E-99A4-24B749683782}"/>
          </ac:picMkLst>
        </pc:picChg>
        <pc:picChg chg="add">
          <ac:chgData name="Wanshi Chen" userId="3a7dbef4-3474-47c6-9897-007f5734efb0" providerId="ADAL" clId="{9067F360-C9B1-456E-9983-DAB0AE58C6A5}" dt="2021-05-14T19:46:18.811" v="800" actId="22"/>
          <ac:picMkLst>
            <pc:docMk/>
            <pc:sldMk cId="1586269898" sldId="448"/>
            <ac:picMk id="8" creationId="{C6DE6559-B1CA-423A-944A-85A61925AB0D}"/>
          </ac:picMkLst>
        </pc:picChg>
        <pc:picChg chg="add del">
          <ac:chgData name="Wanshi Chen" userId="3a7dbef4-3474-47c6-9897-007f5734efb0" providerId="ADAL" clId="{9067F360-C9B1-456E-9983-DAB0AE58C6A5}" dt="2021-05-14T19:46:26.554" v="802" actId="22"/>
          <ac:picMkLst>
            <pc:docMk/>
            <pc:sldMk cId="1586269898" sldId="448"/>
            <ac:picMk id="10" creationId="{54CBCA8B-35C0-46A5-960A-A5BB4DE2698C}"/>
          </ac:picMkLst>
        </pc:picChg>
        <pc:picChg chg="add mod">
          <ac:chgData name="Wanshi Chen" userId="3a7dbef4-3474-47c6-9897-007f5734efb0" providerId="ADAL" clId="{9067F360-C9B1-456E-9983-DAB0AE58C6A5}" dt="2021-05-20T02:12:01.562" v="3476" actId="1076"/>
          <ac:picMkLst>
            <pc:docMk/>
            <pc:sldMk cId="1586269898" sldId="448"/>
            <ac:picMk id="12" creationId="{44B7CA9E-35B0-4BAC-886F-D5DB03F10F6E}"/>
          </ac:picMkLst>
        </pc:picChg>
      </pc:sldChg>
      <pc:sldChg chg="del">
        <pc:chgData name="Wanshi Chen" userId="3a7dbef4-3474-47c6-9897-007f5734efb0" providerId="ADAL" clId="{9067F360-C9B1-456E-9983-DAB0AE58C6A5}" dt="2021-05-07T19:30:33.526" v="61" actId="47"/>
        <pc:sldMkLst>
          <pc:docMk/>
          <pc:sldMk cId="127767490" sldId="1081"/>
        </pc:sldMkLst>
      </pc:sldChg>
      <pc:sldChg chg="modSp mod">
        <pc:chgData name="Wanshi Chen" userId="3a7dbef4-3474-47c6-9897-007f5734efb0" providerId="ADAL" clId="{9067F360-C9B1-456E-9983-DAB0AE58C6A5}" dt="2021-06-02T16:22:59.159" v="9680" actId="6549"/>
        <pc:sldMkLst>
          <pc:docMk/>
          <pc:sldMk cId="2030608186" sldId="1082"/>
        </pc:sldMkLst>
        <pc:spChg chg="mod">
          <ac:chgData name="Wanshi Chen" userId="3a7dbef4-3474-47c6-9897-007f5734efb0" providerId="ADAL" clId="{9067F360-C9B1-456E-9983-DAB0AE58C6A5}" dt="2021-05-10T15:08:35.907" v="401" actId="20577"/>
          <ac:spMkLst>
            <pc:docMk/>
            <pc:sldMk cId="2030608186" sldId="1082"/>
            <ac:spMk id="2" creationId="{12DD0395-6E2A-4D67-A1A6-3A5C1DB567C4}"/>
          </ac:spMkLst>
        </pc:spChg>
        <pc:spChg chg="mod">
          <ac:chgData name="Wanshi Chen" userId="3a7dbef4-3474-47c6-9897-007f5734efb0" providerId="ADAL" clId="{9067F360-C9B1-456E-9983-DAB0AE58C6A5}" dt="2021-06-02T16:22:59.159" v="9680" actId="6549"/>
          <ac:spMkLst>
            <pc:docMk/>
            <pc:sldMk cId="2030608186" sldId="1082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067F360-C9B1-456E-9983-DAB0AE58C6A5}" dt="2021-05-07T19:30:35.758" v="62" actId="47"/>
        <pc:sldMkLst>
          <pc:docMk/>
          <pc:sldMk cId="710073331" sldId="1085"/>
        </pc:sldMkLst>
      </pc:sldChg>
      <pc:sldChg chg="modSp mod ord">
        <pc:chgData name="Wanshi Chen" userId="3a7dbef4-3474-47c6-9897-007f5734efb0" providerId="ADAL" clId="{9067F360-C9B1-456E-9983-DAB0AE58C6A5}" dt="2021-06-02T16:02:28.106" v="9233" actId="20577"/>
        <pc:sldMkLst>
          <pc:docMk/>
          <pc:sldMk cId="3919518091" sldId="1088"/>
        </pc:sldMkLst>
        <pc:spChg chg="mod">
          <ac:chgData name="Wanshi Chen" userId="3a7dbef4-3474-47c6-9897-007f5734efb0" providerId="ADAL" clId="{9067F360-C9B1-456E-9983-DAB0AE58C6A5}" dt="2021-05-20T02:28:01.917" v="3732" actId="20577"/>
          <ac:spMkLst>
            <pc:docMk/>
            <pc:sldMk cId="3919518091" sldId="1088"/>
            <ac:spMk id="2" creationId="{12DD0395-6E2A-4D67-A1A6-3A5C1DB567C4}"/>
          </ac:spMkLst>
        </pc:spChg>
        <pc:spChg chg="mod">
          <ac:chgData name="Wanshi Chen" userId="3a7dbef4-3474-47c6-9897-007f5734efb0" providerId="ADAL" clId="{9067F360-C9B1-456E-9983-DAB0AE58C6A5}" dt="2021-06-02T16:02:28.106" v="9233" actId="20577"/>
          <ac:spMkLst>
            <pc:docMk/>
            <pc:sldMk cId="3919518091" sldId="1088"/>
            <ac:spMk id="3" creationId="{85903BC0-EB37-4C3E-8DD6-27F0E6CA817C}"/>
          </ac:spMkLst>
        </pc:spChg>
      </pc:sldChg>
      <pc:sldChg chg="modSp del mod">
        <pc:chgData name="Wanshi Chen" userId="3a7dbef4-3474-47c6-9897-007f5734efb0" providerId="ADAL" clId="{9067F360-C9B1-456E-9983-DAB0AE58C6A5}" dt="2021-05-20T02:10:49.811" v="3471" actId="47"/>
        <pc:sldMkLst>
          <pc:docMk/>
          <pc:sldMk cId="2540480853" sldId="1089"/>
        </pc:sldMkLst>
        <pc:spChg chg="mod">
          <ac:chgData name="Wanshi Chen" userId="3a7dbef4-3474-47c6-9897-007f5734efb0" providerId="ADAL" clId="{9067F360-C9B1-456E-9983-DAB0AE58C6A5}" dt="2021-05-17T12:58:11.706" v="1186" actId="20577"/>
          <ac:spMkLst>
            <pc:docMk/>
            <pc:sldMk cId="2540480853" sldId="1089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067F360-C9B1-456E-9983-DAB0AE58C6A5}" dt="2021-05-07T19:30:37.292" v="63" actId="47"/>
        <pc:sldMkLst>
          <pc:docMk/>
          <pc:sldMk cId="2868543288" sldId="1090"/>
        </pc:sldMkLst>
      </pc:sldChg>
      <pc:sldChg chg="modSp mod">
        <pc:chgData name="Wanshi Chen" userId="3a7dbef4-3474-47c6-9897-007f5734efb0" providerId="ADAL" clId="{9067F360-C9B1-456E-9983-DAB0AE58C6A5}" dt="2021-06-02T16:47:56.338" v="9712" actId="207"/>
        <pc:sldMkLst>
          <pc:docMk/>
          <pc:sldMk cId="3031078987" sldId="1092"/>
        </pc:sldMkLst>
        <pc:spChg chg="mod">
          <ac:chgData name="Wanshi Chen" userId="3a7dbef4-3474-47c6-9897-007f5734efb0" providerId="ADAL" clId="{9067F360-C9B1-456E-9983-DAB0AE58C6A5}" dt="2021-05-20T02:18:29.177" v="3719" actId="6549"/>
          <ac:spMkLst>
            <pc:docMk/>
            <pc:sldMk cId="3031078987" sldId="1092"/>
            <ac:spMk id="2" creationId="{12DD0395-6E2A-4D67-A1A6-3A5C1DB567C4}"/>
          </ac:spMkLst>
        </pc:spChg>
        <pc:spChg chg="mod">
          <ac:chgData name="Wanshi Chen" userId="3a7dbef4-3474-47c6-9897-007f5734efb0" providerId="ADAL" clId="{9067F360-C9B1-456E-9983-DAB0AE58C6A5}" dt="2021-06-02T16:47:56.338" v="9712" actId="207"/>
          <ac:spMkLst>
            <pc:docMk/>
            <pc:sldMk cId="3031078987" sldId="109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067F360-C9B1-456E-9983-DAB0AE58C6A5}" dt="2021-05-20T02:17:45.900" v="3699" actId="255"/>
        <pc:sldMkLst>
          <pc:docMk/>
          <pc:sldMk cId="9608225" sldId="1093"/>
        </pc:sldMkLst>
        <pc:spChg chg="mod">
          <ac:chgData name="Wanshi Chen" userId="3a7dbef4-3474-47c6-9897-007f5734efb0" providerId="ADAL" clId="{9067F360-C9B1-456E-9983-DAB0AE58C6A5}" dt="2021-05-20T02:17:45.900" v="3699" actId="255"/>
          <ac:spMkLst>
            <pc:docMk/>
            <pc:sldMk cId="9608225" sldId="1093"/>
            <ac:spMk id="3" creationId="{85903BC0-EB37-4C3E-8DD6-27F0E6CA817C}"/>
          </ac:spMkLst>
        </pc:spChg>
      </pc:sldChg>
      <pc:sldChg chg="delSp modSp add mod">
        <pc:chgData name="Wanshi Chen" userId="3a7dbef4-3474-47c6-9897-007f5734efb0" providerId="ADAL" clId="{9067F360-C9B1-456E-9983-DAB0AE58C6A5}" dt="2021-06-02T16:03:32.688" v="9234" actId="113"/>
        <pc:sldMkLst>
          <pc:docMk/>
          <pc:sldMk cId="1985993143" sldId="1094"/>
        </pc:sldMkLst>
        <pc:spChg chg="mod">
          <ac:chgData name="Wanshi Chen" userId="3a7dbef4-3474-47c6-9897-007f5734efb0" providerId="ADAL" clId="{9067F360-C9B1-456E-9983-DAB0AE58C6A5}" dt="2021-06-01T17:14:57.913" v="5385" actId="1076"/>
          <ac:spMkLst>
            <pc:docMk/>
            <pc:sldMk cId="1985993143" sldId="1094"/>
            <ac:spMk id="2" creationId="{12DD0395-6E2A-4D67-A1A6-3A5C1DB567C4}"/>
          </ac:spMkLst>
        </pc:spChg>
        <pc:spChg chg="mod">
          <ac:chgData name="Wanshi Chen" userId="3a7dbef4-3474-47c6-9897-007f5734efb0" providerId="ADAL" clId="{9067F360-C9B1-456E-9983-DAB0AE58C6A5}" dt="2021-06-02T16:03:32.688" v="9234" actId="113"/>
          <ac:spMkLst>
            <pc:docMk/>
            <pc:sldMk cId="1985993143" sldId="1094"/>
            <ac:spMk id="3" creationId="{85903BC0-EB37-4C3E-8DD6-27F0E6CA817C}"/>
          </ac:spMkLst>
        </pc:spChg>
        <pc:picChg chg="del">
          <ac:chgData name="Wanshi Chen" userId="3a7dbef4-3474-47c6-9897-007f5734efb0" providerId="ADAL" clId="{9067F360-C9B1-456E-9983-DAB0AE58C6A5}" dt="2021-05-20T01:55:09.279" v="2379" actId="478"/>
          <ac:picMkLst>
            <pc:docMk/>
            <pc:sldMk cId="1985993143" sldId="1094"/>
            <ac:picMk id="8" creationId="{C6DE6559-B1CA-423A-944A-85A61925AB0D}"/>
          </ac:picMkLst>
        </pc:picChg>
        <pc:picChg chg="del">
          <ac:chgData name="Wanshi Chen" userId="3a7dbef4-3474-47c6-9897-007f5734efb0" providerId="ADAL" clId="{9067F360-C9B1-456E-9983-DAB0AE58C6A5}" dt="2021-05-20T01:33:11.461" v="1352" actId="478"/>
          <ac:picMkLst>
            <pc:docMk/>
            <pc:sldMk cId="1985993143" sldId="1094"/>
            <ac:picMk id="12" creationId="{44B7CA9E-35B0-4BAC-886F-D5DB03F10F6E}"/>
          </ac:picMkLst>
        </pc:picChg>
      </pc:sldChg>
      <pc:sldChg chg="modSp add mod">
        <pc:chgData name="Wanshi Chen" userId="3a7dbef4-3474-47c6-9897-007f5734efb0" providerId="ADAL" clId="{9067F360-C9B1-456E-9983-DAB0AE58C6A5}" dt="2021-06-02T16:17:46.848" v="9600" actId="20577"/>
        <pc:sldMkLst>
          <pc:docMk/>
          <pc:sldMk cId="3922497241" sldId="1095"/>
        </pc:sldMkLst>
        <pc:spChg chg="mod">
          <ac:chgData name="Wanshi Chen" userId="3a7dbef4-3474-47c6-9897-007f5734efb0" providerId="ADAL" clId="{9067F360-C9B1-456E-9983-DAB0AE58C6A5}" dt="2021-05-20T02:27:57.484" v="3728" actId="20577"/>
          <ac:spMkLst>
            <pc:docMk/>
            <pc:sldMk cId="3922497241" sldId="1095"/>
            <ac:spMk id="2" creationId="{12DD0395-6E2A-4D67-A1A6-3A5C1DB567C4}"/>
          </ac:spMkLst>
        </pc:spChg>
        <pc:spChg chg="mod">
          <ac:chgData name="Wanshi Chen" userId="3a7dbef4-3474-47c6-9897-007f5734efb0" providerId="ADAL" clId="{9067F360-C9B1-456E-9983-DAB0AE58C6A5}" dt="2021-06-02T16:17:46.848" v="9600" actId="20577"/>
          <ac:spMkLst>
            <pc:docMk/>
            <pc:sldMk cId="3922497241" sldId="1095"/>
            <ac:spMk id="3" creationId="{85903BC0-EB37-4C3E-8DD6-27F0E6CA817C}"/>
          </ac:spMkLst>
        </pc:spChg>
      </pc:sldChg>
      <pc:sldMasterChg chg="delSldLayout">
        <pc:chgData name="Wanshi Chen" userId="3a7dbef4-3474-47c6-9897-007f5734efb0" providerId="ADAL" clId="{9067F360-C9B1-456E-9983-DAB0AE58C6A5}" dt="2021-05-07T19:30:33.526" v="61" actId="47"/>
        <pc:sldMasterMkLst>
          <pc:docMk/>
          <pc:sldMasterMk cId="2430339617" sldId="2147483691"/>
        </pc:sldMasterMkLst>
        <pc:sldLayoutChg chg="del">
          <pc:chgData name="Wanshi Chen" userId="3a7dbef4-3474-47c6-9897-007f5734efb0" providerId="ADAL" clId="{9067F360-C9B1-456E-9983-DAB0AE58C6A5}" dt="2021-05-07T19:30:33.526" v="61" actId="47"/>
          <pc:sldLayoutMkLst>
            <pc:docMk/>
            <pc:sldMasterMk cId="2430339617" sldId="2147483691"/>
            <pc:sldLayoutMk cId="1015878236" sldId="214748369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1e/Docs/RP-210770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1e/Docs/RP-210770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Some details for RAN Rel-18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833379" y="1293429"/>
            <a:ext cx="1537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RWS-210002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RAN Rel-18 Workshop: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877" y="1210734"/>
            <a:ext cx="12163108" cy="5038524"/>
          </a:xfrm>
        </p:spPr>
        <p:txBody>
          <a:bodyPr/>
          <a:lstStyle/>
          <a:p>
            <a:r>
              <a:rPr lang="en-US" sz="2400" dirty="0"/>
              <a:t>A 5-day workshop: </a:t>
            </a:r>
            <a:r>
              <a:rPr lang="en-US" sz="2400" b="1" dirty="0"/>
              <a:t>Monday – Friday (June 28</a:t>
            </a:r>
            <a:r>
              <a:rPr lang="en-US" sz="2400" b="1" baseline="30000" dirty="0"/>
              <a:t>th</a:t>
            </a:r>
            <a:r>
              <a:rPr lang="en-US" sz="2400" b="1" dirty="0"/>
              <a:t> – July 2</a:t>
            </a:r>
            <a:r>
              <a:rPr lang="en-US" sz="2400" b="1" baseline="30000" dirty="0"/>
              <a:t>nd</a:t>
            </a:r>
            <a:r>
              <a:rPr lang="en-US" sz="2400" b="1" dirty="0"/>
              <a:t>)</a:t>
            </a:r>
          </a:p>
          <a:p>
            <a:r>
              <a:rPr lang="en-US" sz="2400" dirty="0"/>
              <a:t>Proposed Theme: “Rel-18 Workshop: 5G-Advanced”</a:t>
            </a:r>
          </a:p>
          <a:p>
            <a:r>
              <a:rPr lang="en-US" sz="2400" dirty="0"/>
              <a:t>Rel-18 workshop submissions are separate from RAN#92-e</a:t>
            </a:r>
          </a:p>
          <a:p>
            <a:pPr lvl="1"/>
            <a:r>
              <a:rPr lang="en-US" sz="1869" dirty="0"/>
              <a:t>Agenda copied below</a:t>
            </a:r>
          </a:p>
          <a:p>
            <a:pPr lvl="1"/>
            <a:endParaRPr lang="en-US" sz="24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DE6559-B1CA-423A-944A-85A61925A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712" y="3256788"/>
            <a:ext cx="6134100" cy="3444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B7CA9E-35B0-4BAC-886F-D5DB03F10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055" y="2988733"/>
            <a:ext cx="9099146" cy="265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Email Discussion Before the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909738"/>
            <a:ext cx="13269323" cy="5038524"/>
          </a:xfrm>
        </p:spPr>
        <p:txBody>
          <a:bodyPr/>
          <a:lstStyle/>
          <a:p>
            <a:r>
              <a:rPr lang="en-US" sz="1800" dirty="0"/>
              <a:t>Email discussion Dates: </a:t>
            </a:r>
            <a:r>
              <a:rPr lang="en-US" sz="1800" b="1" dirty="0"/>
              <a:t>June 14 (Monday) 08:00 UTC -  June 24 (Thursday) 18:00 UTC</a:t>
            </a:r>
          </a:p>
          <a:p>
            <a:r>
              <a:rPr lang="en-US" sz="1800" dirty="0"/>
              <a:t>Only Q&amp;A type email discussion</a:t>
            </a:r>
          </a:p>
          <a:p>
            <a:pPr lvl="1"/>
            <a:r>
              <a:rPr lang="en-US" sz="1600" dirty="0"/>
              <a:t>To help better understand proposals from companies</a:t>
            </a:r>
          </a:p>
          <a:p>
            <a:r>
              <a:rPr lang="en-US" sz="1800" dirty="0"/>
              <a:t>Email thread management </a:t>
            </a:r>
          </a:p>
          <a:p>
            <a:pPr lvl="1"/>
            <a:r>
              <a:rPr lang="en-US" sz="1600" dirty="0"/>
              <a:t>One email thread per company per agenda item (4.1/4.2/4.3)</a:t>
            </a:r>
            <a:endParaRPr lang="en-US" sz="1200" dirty="0"/>
          </a:p>
          <a:p>
            <a:pPr lvl="2"/>
            <a:r>
              <a:rPr lang="en-US" sz="1400" dirty="0"/>
              <a:t>After the </a:t>
            </a:r>
            <a:r>
              <a:rPr lang="en-US" sz="1400" dirty="0" err="1"/>
              <a:t>Tdoc</a:t>
            </a:r>
            <a:r>
              <a:rPr lang="en-US" sz="1400" dirty="0"/>
              <a:t> request deadline, MCC will allocate a </a:t>
            </a:r>
            <a:r>
              <a:rPr lang="en-US" sz="1400" dirty="0" err="1"/>
              <a:t>Tdoc</a:t>
            </a:r>
            <a:r>
              <a:rPr lang="en-US" sz="1400" dirty="0"/>
              <a:t># for email discussion summary for each company per agenda item</a:t>
            </a:r>
          </a:p>
          <a:p>
            <a:pPr lvl="3"/>
            <a:r>
              <a:rPr lang="en-US" sz="1200" dirty="0"/>
              <a:t>In case of a contribution co-sourced by multiple companies, the moderator will be from the first co-sourcing company</a:t>
            </a:r>
          </a:p>
          <a:p>
            <a:pPr lvl="2"/>
            <a:r>
              <a:rPr lang="en-US" sz="1400" dirty="0"/>
              <a:t>Before 14.06.21, each </a:t>
            </a:r>
            <a:r>
              <a:rPr lang="en-US" sz="1400" dirty="0" err="1"/>
              <a:t>Tdoc</a:t>
            </a:r>
            <a:r>
              <a:rPr lang="en-US" sz="1400" dirty="0"/>
              <a:t> author is to create a template for an email discussion summary </a:t>
            </a:r>
          </a:p>
          <a:p>
            <a:pPr lvl="3"/>
            <a:r>
              <a:rPr lang="en-US" sz="1200" dirty="0"/>
              <a:t>E.g., one section for general comments + one section per contribution to collect questions/comments, where the questions/comments may be tabulated while answers may be responding to one or more questions/comments (especially the ones of similar nature)</a:t>
            </a:r>
          </a:p>
          <a:p>
            <a:pPr lvl="1"/>
            <a:r>
              <a:rPr lang="en-US" sz="1600" dirty="0"/>
              <a:t>Timeline:</a:t>
            </a:r>
          </a:p>
          <a:p>
            <a:pPr lvl="2"/>
            <a:r>
              <a:rPr lang="en-US" sz="1400" dirty="0"/>
              <a:t>Round 1 Q&amp;A:  Questions: June 14 08:00 UTC – June 17 8:00 UTC; Answers: June 17 8:00 UTC – June 18 23:59 UTC</a:t>
            </a:r>
          </a:p>
          <a:p>
            <a:pPr lvl="2"/>
            <a:r>
              <a:rPr lang="en-US" sz="1400" dirty="0"/>
              <a:t>Round 2 Q&amp;A:  Questions: June 21 08:00 UTC – June 23 8:00 UTC; Answers: June 23 8:00 UTC – June 24 18:00 UTC</a:t>
            </a:r>
          </a:p>
          <a:p>
            <a:pPr lvl="2"/>
            <a:r>
              <a:rPr lang="en-US" sz="1400" dirty="0"/>
              <a:t>Before June 25 18:00 UTC, email discussion summary is to be uploaded</a:t>
            </a:r>
          </a:p>
          <a:p>
            <a:pPr lvl="3"/>
            <a:r>
              <a:rPr lang="en-US" sz="1200" dirty="0"/>
              <a:t>Non-uploaded email discussion summaries will be withdrawn.</a:t>
            </a:r>
          </a:p>
          <a:p>
            <a:pPr lvl="1"/>
            <a:r>
              <a:rPr lang="en-US" sz="1600" dirty="0"/>
              <a:t>All email threads are to use </a:t>
            </a:r>
            <a:r>
              <a:rPr lang="en-US" sz="1600" b="1" dirty="0">
                <a:solidFill>
                  <a:srgbClr val="FF0000"/>
                </a:solidFill>
              </a:rPr>
              <a:t>NWM</a:t>
            </a:r>
          </a:p>
          <a:p>
            <a:pPr lvl="2"/>
            <a:r>
              <a:rPr lang="en-US" sz="1400" dirty="0"/>
              <a:t>Please use </a:t>
            </a:r>
            <a:r>
              <a:rPr lang="en-US" sz="1400" b="1" i="1" dirty="0">
                <a:solidFill>
                  <a:srgbClr val="FF0000"/>
                </a:solidFill>
              </a:rPr>
              <a:t>RAN-R18-WS-</a:t>
            </a:r>
            <a:r>
              <a:rPr lang="en-US" sz="1400" b="1" i="1" dirty="0">
                <a:solidFill>
                  <a:srgbClr val="0066FF"/>
                </a:solidFill>
              </a:rPr>
              <a:t>eMBB/non-</a:t>
            </a:r>
            <a:r>
              <a:rPr lang="en-US" sz="1400" b="1" i="1" dirty="0" err="1">
                <a:solidFill>
                  <a:srgbClr val="0066FF"/>
                </a:solidFill>
              </a:rPr>
              <a:t>eMBB</a:t>
            </a:r>
            <a:r>
              <a:rPr lang="en-US" sz="1400" b="1" i="1" dirty="0">
                <a:solidFill>
                  <a:srgbClr val="0066FF"/>
                </a:solidFill>
              </a:rPr>
              <a:t>/</a:t>
            </a:r>
            <a:r>
              <a:rPr lang="en-US" sz="1400" b="1" i="1" dirty="0" err="1">
                <a:solidFill>
                  <a:srgbClr val="0066FF"/>
                </a:solidFill>
              </a:rPr>
              <a:t>crossFunc</a:t>
            </a:r>
            <a:r>
              <a:rPr lang="en-US" sz="1400" b="1" i="1" dirty="0">
                <a:solidFill>
                  <a:srgbClr val="0066FF"/>
                </a:solidFill>
              </a:rPr>
              <a:t> (choose one)</a:t>
            </a:r>
            <a:r>
              <a:rPr lang="en-US" sz="1400" b="1" i="1" dirty="0">
                <a:solidFill>
                  <a:srgbClr val="FF0000"/>
                </a:solidFill>
              </a:rPr>
              <a:t>-</a:t>
            </a:r>
            <a:r>
              <a:rPr lang="en-US" sz="1400" b="1" i="1" dirty="0" err="1">
                <a:solidFill>
                  <a:srgbClr val="FF0000"/>
                </a:solidFill>
              </a:rPr>
              <a:t>companyName</a:t>
            </a:r>
            <a:r>
              <a:rPr lang="en-US" sz="1400" dirty="0"/>
              <a:t> as the document name in NWM</a:t>
            </a:r>
          </a:p>
          <a:p>
            <a:pPr lvl="1"/>
            <a:r>
              <a:rPr lang="en-US" sz="1600" dirty="0"/>
              <a:t>Email reflector: </a:t>
            </a:r>
            <a:r>
              <a:rPr lang="en-US" sz="1600" dirty="0" err="1"/>
              <a:t>RAN_draft</a:t>
            </a:r>
            <a:r>
              <a:rPr lang="en-US" sz="1600" dirty="0"/>
              <a:t>  (for better separation between RAN#92-e email discussion and RWS email discussion)</a:t>
            </a:r>
          </a:p>
          <a:p>
            <a:pPr lvl="2"/>
            <a:r>
              <a:rPr lang="en-US" sz="1400" dirty="0"/>
              <a:t>This may be used to complement the discussion in NWM (e.g., status indication). If used, </a:t>
            </a:r>
            <a:r>
              <a:rPr lang="en-US" sz="1400" dirty="0" err="1"/>
              <a:t>RAN_draft</a:t>
            </a:r>
            <a:r>
              <a:rPr lang="en-US" sz="1400" dirty="0"/>
              <a:t> email thread title:</a:t>
            </a:r>
            <a:r>
              <a:rPr lang="en-US" sz="1400" b="1" i="1" dirty="0">
                <a:solidFill>
                  <a:srgbClr val="FF0000"/>
                </a:solidFill>
              </a:rPr>
              <a:t>[RAN-R18-WS-</a:t>
            </a:r>
            <a:r>
              <a:rPr lang="en-US" sz="1400" b="1" i="1" dirty="0">
                <a:solidFill>
                  <a:srgbClr val="0066FF"/>
                </a:solidFill>
              </a:rPr>
              <a:t>eMBB/non-</a:t>
            </a:r>
            <a:r>
              <a:rPr lang="en-US" sz="1400" b="1" i="1" dirty="0" err="1">
                <a:solidFill>
                  <a:srgbClr val="0066FF"/>
                </a:solidFill>
              </a:rPr>
              <a:t>eMBB</a:t>
            </a:r>
            <a:r>
              <a:rPr lang="en-US" sz="1400" b="1" i="1" dirty="0">
                <a:solidFill>
                  <a:srgbClr val="0066FF"/>
                </a:solidFill>
              </a:rPr>
              <a:t>/</a:t>
            </a:r>
            <a:r>
              <a:rPr lang="en-US" sz="1400" b="1" i="1" dirty="0" err="1">
                <a:solidFill>
                  <a:srgbClr val="0066FF"/>
                </a:solidFill>
              </a:rPr>
              <a:t>crossFunc</a:t>
            </a:r>
            <a:r>
              <a:rPr lang="en-US" sz="1400" b="1" i="1" dirty="0">
                <a:solidFill>
                  <a:srgbClr val="0066FF"/>
                </a:solidFill>
              </a:rPr>
              <a:t>(choose one)</a:t>
            </a:r>
            <a:r>
              <a:rPr lang="en-US" sz="1400" b="1" i="1" dirty="0">
                <a:solidFill>
                  <a:srgbClr val="FF0000"/>
                </a:solidFill>
              </a:rPr>
              <a:t>-</a:t>
            </a:r>
            <a:r>
              <a:rPr lang="en-US" sz="1400" b="1" i="1" dirty="0" err="1">
                <a:solidFill>
                  <a:srgbClr val="FF0000"/>
                </a:solidFill>
              </a:rPr>
              <a:t>companyName</a:t>
            </a:r>
            <a:r>
              <a:rPr lang="en-US" sz="1400" b="1" i="1" dirty="0">
                <a:solidFill>
                  <a:srgbClr val="FF0000"/>
                </a:solidFill>
              </a:rPr>
              <a:t>]</a:t>
            </a:r>
          </a:p>
          <a:p>
            <a:pPr marL="0" indent="0">
              <a:buNone/>
            </a:pPr>
            <a:endParaRPr lang="en-US" sz="2000" dirty="0"/>
          </a:p>
          <a:p>
            <a:pPr lvl="2"/>
            <a:endParaRPr lang="en-US" sz="12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7459" y="135469"/>
            <a:ext cx="11844607" cy="677330"/>
          </a:xfrm>
        </p:spPr>
        <p:txBody>
          <a:bodyPr/>
          <a:lstStyle/>
          <a:p>
            <a:r>
              <a:rPr lang="en-US" dirty="0"/>
              <a:t>GTW Management during the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6494" y="931333"/>
            <a:ext cx="13520706" cy="4830233"/>
          </a:xfrm>
        </p:spPr>
        <p:txBody>
          <a:bodyPr/>
          <a:lstStyle/>
          <a:p>
            <a:r>
              <a:rPr lang="en-US" sz="2000" b="1" dirty="0"/>
              <a:t>5-day GTW</a:t>
            </a:r>
            <a:r>
              <a:rPr lang="en-US" sz="2000" dirty="0"/>
              <a:t> call (Monday – Friday): </a:t>
            </a:r>
            <a:r>
              <a:rPr lang="en-US" sz="2000" b="1" dirty="0"/>
              <a:t>UTC 12:00-15:00</a:t>
            </a:r>
          </a:p>
          <a:p>
            <a:pPr lvl="1"/>
            <a:r>
              <a:rPr lang="en-US" sz="1800" dirty="0"/>
              <a:t>The GTW calls are organized into two phases: Presentation and Q&amp;A, followed by Summary</a:t>
            </a:r>
          </a:p>
          <a:p>
            <a:r>
              <a:rPr lang="en-US" sz="2000" b="1" dirty="0"/>
              <a:t>Phase 1: Presentation and Q&amp;A </a:t>
            </a:r>
            <a:r>
              <a:rPr lang="en-US" sz="2000" dirty="0"/>
              <a:t>(Monday – Wednesday, for a total of 9 hours)</a:t>
            </a:r>
          </a:p>
          <a:p>
            <a:pPr lvl="1"/>
            <a:r>
              <a:rPr lang="en-US" sz="1800" dirty="0"/>
              <a:t>Tentative arrangement (subject to fine-tuning)</a:t>
            </a:r>
          </a:p>
          <a:p>
            <a:pPr lvl="2"/>
            <a:r>
              <a:rPr lang="en-US" sz="1600" dirty="0"/>
              <a:t>Monday GTW: </a:t>
            </a:r>
            <a:r>
              <a:rPr lang="en-US" sz="1600" dirty="0" err="1"/>
              <a:t>eMBB</a:t>
            </a:r>
            <a:endParaRPr lang="en-US" sz="1600" dirty="0"/>
          </a:p>
          <a:p>
            <a:pPr lvl="2"/>
            <a:r>
              <a:rPr lang="en-US" sz="1600" dirty="0"/>
              <a:t>Tuesday GTW: non-</a:t>
            </a:r>
            <a:r>
              <a:rPr lang="en-US" sz="1600" dirty="0" err="1"/>
              <a:t>eMBB</a:t>
            </a:r>
            <a:endParaRPr lang="en-US" sz="1600" dirty="0"/>
          </a:p>
          <a:p>
            <a:pPr lvl="2"/>
            <a:r>
              <a:rPr lang="en-US" sz="1600" dirty="0"/>
              <a:t>Wednesday GTW: cross-functionalities</a:t>
            </a:r>
          </a:p>
          <a:p>
            <a:pPr lvl="1"/>
            <a:r>
              <a:rPr lang="en-US" sz="1800" dirty="0"/>
              <a:t>Each contribution has a total of 12 mins including presentation and Q&amp;A (~45 contributions in total)</a:t>
            </a:r>
          </a:p>
          <a:p>
            <a:pPr lvl="2"/>
            <a:r>
              <a:rPr lang="en-US" sz="1800" dirty="0"/>
              <a:t>Presentation time: up to 3 mins</a:t>
            </a:r>
          </a:p>
          <a:p>
            <a:pPr lvl="2"/>
            <a:r>
              <a:rPr lang="en-US" sz="1800" dirty="0"/>
              <a:t>Both the presentation time limit and th</a:t>
            </a:r>
            <a:r>
              <a:rPr lang="en-US" sz="1800" dirty="0">
                <a:sym typeface="Wingdings" panose="05000000000000000000" pitchFamily="2" charset="2"/>
              </a:rPr>
              <a:t>e total time limit will be strictly enforced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Contributions will be manually selected by RAN Chair to ensure fairness (no more than one presentation per company) and good representation of various topics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Email discussion will be arranged – with details in the next slide</a:t>
            </a:r>
          </a:p>
          <a:p>
            <a:r>
              <a:rPr lang="en-US" sz="2000" b="1" dirty="0">
                <a:sym typeface="Wingdings" panose="05000000000000000000" pitchFamily="2" charset="2"/>
              </a:rPr>
              <a:t>Phase 2: Summary </a:t>
            </a:r>
            <a:r>
              <a:rPr lang="en-US" sz="2000" dirty="0">
                <a:sym typeface="Wingdings" panose="05000000000000000000" pitchFamily="2" charset="2"/>
              </a:rPr>
              <a:t>(Thursday – Friday, for a total of 6 hours) 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RAN Chair will provide an initial list of topics for discussion during the summary phase, along with Rel-18 timeline </a:t>
            </a:r>
          </a:p>
          <a:p>
            <a:pPr lvl="2"/>
            <a:r>
              <a:rPr lang="en-US" sz="1600" dirty="0">
                <a:sym typeface="Wingdings" panose="05000000000000000000" pitchFamily="2" charset="2"/>
              </a:rPr>
              <a:t>An initial tentative decision for the Rel-18 timeline (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e.g., 18 months?</a:t>
            </a:r>
            <a:r>
              <a:rPr lang="en-US" sz="1600" dirty="0">
                <a:sym typeface="Wingdings" panose="05000000000000000000" pitchFamily="2" charset="2"/>
              </a:rPr>
              <a:t>) in the workshop and to confirm in September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Aim for a list of topics endorsed for subsequent email discussion (see slide 6)</a:t>
            </a:r>
          </a:p>
          <a:p>
            <a:pPr marL="1828699" lvl="3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1951809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7459" y="135469"/>
            <a:ext cx="11844607" cy="677330"/>
          </a:xfrm>
        </p:spPr>
        <p:txBody>
          <a:bodyPr/>
          <a:lstStyle/>
          <a:p>
            <a:r>
              <a:rPr lang="en-US" dirty="0"/>
              <a:t>Email discussion during the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408" y="812799"/>
            <a:ext cx="13740991" cy="4830233"/>
          </a:xfrm>
        </p:spPr>
        <p:txBody>
          <a:bodyPr/>
          <a:lstStyle/>
          <a:p>
            <a:r>
              <a:rPr lang="en-US" sz="2000" dirty="0"/>
              <a:t>Email discussion dates: </a:t>
            </a:r>
            <a:r>
              <a:rPr lang="en-US" sz="2000" b="1" dirty="0"/>
              <a:t>June 28</a:t>
            </a:r>
            <a:r>
              <a:rPr lang="en-US" sz="2000" b="1" baseline="30000" dirty="0"/>
              <a:t>th</a:t>
            </a:r>
            <a:r>
              <a:rPr lang="en-US" sz="2000" b="1" dirty="0"/>
              <a:t> (Monday) 08:00 UTC  -  July 1</a:t>
            </a:r>
            <a:r>
              <a:rPr lang="en-US" sz="2000" b="1" baseline="30000" dirty="0"/>
              <a:t>st</a:t>
            </a:r>
            <a:r>
              <a:rPr lang="en-US" sz="2000" b="1" dirty="0"/>
              <a:t> (Thursday) 12:00 UTC</a:t>
            </a:r>
            <a:r>
              <a:rPr lang="en-US" sz="2000" dirty="0"/>
              <a:t> </a:t>
            </a:r>
          </a:p>
          <a:p>
            <a:r>
              <a:rPr lang="en-US" sz="2000" dirty="0">
                <a:sym typeface="Wingdings" panose="05000000000000000000" pitchFamily="2" charset="2"/>
              </a:rPr>
              <a:t>Email threads: </a:t>
            </a:r>
          </a:p>
          <a:p>
            <a:pPr lvl="1"/>
            <a:r>
              <a:rPr lang="en-US" sz="1600" dirty="0">
                <a:sym typeface="Wingdings" panose="05000000000000000000" pitchFamily="2" charset="2"/>
              </a:rPr>
              <a:t>Three email threads, one per agenda item (4.1/4.2/4.3)</a:t>
            </a:r>
          </a:p>
          <a:p>
            <a:pPr lvl="1"/>
            <a:r>
              <a:rPr lang="en-US" sz="1600" dirty="0">
                <a:sym typeface="Wingdings" panose="05000000000000000000" pitchFamily="2" charset="2"/>
              </a:rPr>
              <a:t>Only Q&amp;A type email discussion (more details below) </a:t>
            </a:r>
          </a:p>
          <a:p>
            <a:pPr lvl="1"/>
            <a:r>
              <a:rPr lang="en-US" sz="1600" dirty="0">
                <a:sym typeface="Wingdings" panose="05000000000000000000" pitchFamily="2" charset="2"/>
              </a:rPr>
              <a:t>MCC will allocate a </a:t>
            </a:r>
            <a:r>
              <a:rPr lang="en-US" sz="1600" dirty="0" err="1">
                <a:sym typeface="Wingdings" panose="05000000000000000000" pitchFamily="2" charset="2"/>
              </a:rPr>
              <a:t>Tdoc</a:t>
            </a:r>
            <a:r>
              <a:rPr lang="en-US" sz="1600" dirty="0">
                <a:sym typeface="Wingdings" panose="05000000000000000000" pitchFamily="2" charset="2"/>
              </a:rPr>
              <a:t># for the email discussion summary for each agenda item</a:t>
            </a:r>
          </a:p>
          <a:p>
            <a:r>
              <a:rPr lang="en-US" sz="2000" dirty="0"/>
              <a:t>Email thread management</a:t>
            </a:r>
          </a:p>
          <a:p>
            <a:pPr lvl="1"/>
            <a:r>
              <a:rPr lang="en-US" sz="1600" dirty="0"/>
              <a:t>Before the start of the email discussion, RAN chair will provide a list of topics (including related contributions), for each of the email threads, to be used by the moderators to prepare an initial draft for the email discussion (before June 28</a:t>
            </a:r>
            <a:r>
              <a:rPr lang="en-US" sz="1600" baseline="30000" dirty="0"/>
              <a:t>th</a:t>
            </a:r>
            <a:r>
              <a:rPr lang="en-US" sz="1600" dirty="0"/>
              <a:t> 08:00 UTC)</a:t>
            </a:r>
          </a:p>
          <a:p>
            <a:pPr lvl="2"/>
            <a:r>
              <a:rPr lang="en-US" sz="1400" dirty="0"/>
              <a:t>The moderators will be the VCs with details to be announced accordingly </a:t>
            </a:r>
          </a:p>
          <a:p>
            <a:pPr lvl="2"/>
            <a:r>
              <a:rPr lang="en-US" sz="1400" dirty="0"/>
              <a:t>Note: </a:t>
            </a:r>
            <a:r>
              <a:rPr lang="en-US" sz="1400" b="1" dirty="0">
                <a:solidFill>
                  <a:srgbClr val="0066FF"/>
                </a:solidFill>
              </a:rPr>
              <a:t>the email discussion is NOT intended to debate the list of topics</a:t>
            </a:r>
            <a:r>
              <a:rPr lang="en-US" sz="1400" dirty="0"/>
              <a:t>! (but focusing on Q&amp;A</a:t>
            </a:r>
            <a:r>
              <a:rPr lang="en-US" sz="1400" dirty="0">
                <a:sym typeface="Wingdings" panose="05000000000000000000" pitchFamily="2" charset="2"/>
              </a:rPr>
              <a:t> to address comments/questions common to multiple contributions, and interactions among different topics).</a:t>
            </a:r>
          </a:p>
          <a:p>
            <a:pPr lvl="3"/>
            <a:r>
              <a:rPr lang="en-US" sz="1200" dirty="0"/>
              <a:t>The list of topics for email discussion after the workshop will be discussed and finalized during GTW sessions (see previous slide)</a:t>
            </a:r>
          </a:p>
          <a:p>
            <a:pPr lvl="1"/>
            <a:r>
              <a:rPr lang="en-US" sz="1600" dirty="0"/>
              <a:t>Timeline</a:t>
            </a:r>
          </a:p>
          <a:p>
            <a:pPr lvl="2"/>
            <a:r>
              <a:rPr lang="en-US" sz="1400" dirty="0"/>
              <a:t>Questions/comments: June 28 08:00 UTC – June 30 8:00 UTC; Answers/comments: June 30 8:00 – July 1</a:t>
            </a:r>
            <a:r>
              <a:rPr lang="en-US" sz="1400" baseline="30000" dirty="0"/>
              <a:t>st</a:t>
            </a:r>
            <a:r>
              <a:rPr lang="en-US" sz="1400" dirty="0"/>
              <a:t> 12:00 UTC</a:t>
            </a:r>
          </a:p>
          <a:p>
            <a:pPr lvl="3"/>
            <a:r>
              <a:rPr lang="en-US" sz="1200" dirty="0"/>
              <a:t>Each company is expected to provide up to one input in each of the above two windows</a:t>
            </a:r>
          </a:p>
          <a:p>
            <a:pPr lvl="2"/>
            <a:r>
              <a:rPr lang="en-US" sz="1400" dirty="0"/>
              <a:t> The email discussion summary is to be uploaded by the moderator right after July 1</a:t>
            </a:r>
            <a:r>
              <a:rPr lang="en-US" sz="1400" baseline="30000" dirty="0"/>
              <a:t>st</a:t>
            </a:r>
            <a:r>
              <a:rPr lang="en-US" sz="1400" dirty="0"/>
              <a:t> 12:00 UTC</a:t>
            </a:r>
          </a:p>
          <a:p>
            <a:pPr lvl="1"/>
            <a:r>
              <a:rPr lang="en-US" sz="1600" dirty="0"/>
              <a:t>All email threads are to use </a:t>
            </a:r>
            <a:r>
              <a:rPr lang="en-US" sz="1600" b="1" dirty="0">
                <a:solidFill>
                  <a:srgbClr val="FF0000"/>
                </a:solidFill>
              </a:rPr>
              <a:t>NWM</a:t>
            </a:r>
            <a:r>
              <a:rPr lang="en-US" sz="1600" dirty="0"/>
              <a:t>. Please use the following document names: </a:t>
            </a:r>
            <a:r>
              <a:rPr lang="en-US" sz="1400" b="1" i="1" dirty="0">
                <a:solidFill>
                  <a:srgbClr val="FF0000"/>
                </a:solidFill>
              </a:rPr>
              <a:t>RAN-R18-WS-</a:t>
            </a:r>
            <a:r>
              <a:rPr lang="en-US" sz="1400" b="1" i="1" dirty="0">
                <a:solidFill>
                  <a:srgbClr val="0066FF"/>
                </a:solidFill>
              </a:rPr>
              <a:t>eMBB/non-</a:t>
            </a:r>
            <a:r>
              <a:rPr lang="en-US" sz="1400" b="1" i="1" dirty="0" err="1">
                <a:solidFill>
                  <a:srgbClr val="0066FF"/>
                </a:solidFill>
              </a:rPr>
              <a:t>eMBB</a:t>
            </a:r>
            <a:r>
              <a:rPr lang="en-US" sz="1400" b="1" i="1" dirty="0">
                <a:solidFill>
                  <a:srgbClr val="0066FF"/>
                </a:solidFill>
              </a:rPr>
              <a:t>/</a:t>
            </a:r>
            <a:r>
              <a:rPr lang="en-US" sz="1400" b="1" i="1" dirty="0" err="1">
                <a:solidFill>
                  <a:srgbClr val="0066FF"/>
                </a:solidFill>
              </a:rPr>
              <a:t>crossFunc</a:t>
            </a:r>
            <a:r>
              <a:rPr lang="en-US" sz="1400" b="1" i="1" dirty="0">
                <a:solidFill>
                  <a:srgbClr val="0066FF"/>
                </a:solidFill>
              </a:rPr>
              <a:t> (choose one)-</a:t>
            </a:r>
            <a:r>
              <a:rPr lang="en-US" sz="1400" b="1" i="1" dirty="0">
                <a:solidFill>
                  <a:srgbClr val="FF0000"/>
                </a:solidFill>
              </a:rPr>
              <a:t>Overall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Email reflector: RAN</a:t>
            </a:r>
          </a:p>
          <a:p>
            <a:pPr lvl="2"/>
            <a:r>
              <a:rPr lang="en-US" sz="1400" dirty="0"/>
              <a:t>This may be used to complement the discussion in NWM (e.g., status indication). If used, RAN email thread title: [</a:t>
            </a:r>
            <a:r>
              <a:rPr lang="en-US" sz="1400" b="1" i="1" dirty="0">
                <a:solidFill>
                  <a:srgbClr val="FF0000"/>
                </a:solidFill>
              </a:rPr>
              <a:t>RAN-R18-WS-</a:t>
            </a:r>
            <a:r>
              <a:rPr lang="en-US" sz="1400" b="1" i="1" dirty="0">
                <a:solidFill>
                  <a:srgbClr val="0066FF"/>
                </a:solidFill>
              </a:rPr>
              <a:t>eMBB/non-</a:t>
            </a:r>
            <a:r>
              <a:rPr lang="en-US" sz="1400" b="1" i="1" dirty="0" err="1">
                <a:solidFill>
                  <a:srgbClr val="0066FF"/>
                </a:solidFill>
              </a:rPr>
              <a:t>eMBB</a:t>
            </a:r>
            <a:r>
              <a:rPr lang="en-US" sz="1400" b="1" i="1" dirty="0">
                <a:solidFill>
                  <a:srgbClr val="0066FF"/>
                </a:solidFill>
              </a:rPr>
              <a:t>/</a:t>
            </a:r>
            <a:r>
              <a:rPr lang="en-US" sz="1400" b="1" i="1" dirty="0" err="1">
                <a:solidFill>
                  <a:srgbClr val="0066FF"/>
                </a:solidFill>
              </a:rPr>
              <a:t>crossFunc</a:t>
            </a:r>
            <a:r>
              <a:rPr lang="en-US" sz="1400" b="1" i="1" dirty="0">
                <a:solidFill>
                  <a:srgbClr val="0066FF"/>
                </a:solidFill>
              </a:rPr>
              <a:t> (choose one)-</a:t>
            </a:r>
            <a:r>
              <a:rPr lang="en-US" sz="1400" b="1" i="1" dirty="0">
                <a:solidFill>
                  <a:srgbClr val="FF0000"/>
                </a:solidFill>
              </a:rPr>
              <a:t>Overall]</a:t>
            </a:r>
            <a:endParaRPr lang="en-US" sz="1400" dirty="0">
              <a:solidFill>
                <a:srgbClr val="FF0000"/>
              </a:solidFill>
            </a:endParaRPr>
          </a:p>
          <a:p>
            <a:pPr lvl="2"/>
            <a:endParaRPr lang="en-US" sz="1600" b="1" i="1" dirty="0">
              <a:solidFill>
                <a:srgbClr val="FF0000"/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2249724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455" y="110070"/>
            <a:ext cx="10849583" cy="1143000"/>
          </a:xfrm>
        </p:spPr>
        <p:txBody>
          <a:bodyPr/>
          <a:lstStyle/>
          <a:p>
            <a:r>
              <a:rPr lang="en-US" dirty="0"/>
              <a:t>Post RAN Rel-18 Workshop High-Level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2" y="1098550"/>
            <a:ext cx="13756312" cy="4830233"/>
          </a:xfrm>
        </p:spPr>
        <p:txBody>
          <a:bodyPr/>
          <a:lstStyle/>
          <a:p>
            <a:r>
              <a:rPr lang="en-US" sz="2400" dirty="0"/>
              <a:t>Email discussion between August 30</a:t>
            </a:r>
            <a:r>
              <a:rPr lang="en-US" sz="2400" baseline="30000" dirty="0"/>
              <a:t>th</a:t>
            </a:r>
            <a:r>
              <a:rPr lang="en-US" sz="2400" dirty="0"/>
              <a:t> – September 3</a:t>
            </a:r>
            <a:r>
              <a:rPr lang="en-US" sz="2400" baseline="30000" dirty="0"/>
              <a:t>rd</a:t>
            </a:r>
            <a:endParaRPr lang="en-US" sz="2400" dirty="0"/>
          </a:p>
          <a:p>
            <a:pPr lvl="1"/>
            <a:r>
              <a:rPr lang="en-US" sz="2000" dirty="0"/>
              <a:t>To be organized based on the list of topics endorsed by the RAN Rel-18 workshop</a:t>
            </a:r>
          </a:p>
          <a:p>
            <a:pPr lvl="1"/>
            <a:r>
              <a:rPr lang="en-US" sz="2000" dirty="0"/>
              <a:t>Aim for converged high-level description of the topics</a:t>
            </a:r>
          </a:p>
          <a:p>
            <a:pPr lvl="2"/>
            <a:r>
              <a:rPr lang="en-US" sz="1800" dirty="0"/>
              <a:t>“high-level description” herein is not a “draft SID/WID” but is something like a single slide with a set of bullets. In other words, it can be viewed as a skeleton of the possible objectives with some high-level notes</a:t>
            </a:r>
          </a:p>
          <a:p>
            <a:pPr lvl="2"/>
            <a:r>
              <a:rPr lang="en-US" sz="1800" dirty="0"/>
              <a:t>Also to have the first discussion/identification regarding the leading WG for the respective topics</a:t>
            </a:r>
          </a:p>
          <a:p>
            <a:pPr lvl="2"/>
            <a:r>
              <a:rPr lang="en-US" sz="1800" dirty="0"/>
              <a:t>Also to identify potential impacts/interactions with other TSGs (SA/CT)</a:t>
            </a:r>
          </a:p>
          <a:p>
            <a:pPr lvl="1"/>
            <a:r>
              <a:rPr lang="en-US" sz="2000" dirty="0"/>
              <a:t>After the workshop, moderators will be announced in due time</a:t>
            </a:r>
          </a:p>
          <a:p>
            <a:pPr lvl="1"/>
            <a:r>
              <a:rPr lang="en-US" sz="2000" dirty="0"/>
              <a:t>Summary of the email discussion will be inputs to RAN#93-e</a:t>
            </a:r>
          </a:p>
          <a:p>
            <a:r>
              <a:rPr lang="en-US" sz="2400" dirty="0"/>
              <a:t>For additional guidance for Rel-18 planning subsequent to the above email discussion, please refer to </a:t>
            </a:r>
            <a:r>
              <a:rPr lang="en-US" sz="2400" dirty="0">
                <a:hlinkClick r:id="rId2"/>
              </a:rPr>
              <a:t>RP-210770</a:t>
            </a:r>
            <a:r>
              <a:rPr lang="en-US" sz="2400" dirty="0"/>
              <a:t> (see appendix)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3060818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455" y="110070"/>
            <a:ext cx="11287878" cy="1143000"/>
          </a:xfrm>
        </p:spPr>
        <p:txBody>
          <a:bodyPr/>
          <a:lstStyle/>
          <a:p>
            <a:r>
              <a:rPr lang="en-US" sz="4000" dirty="0"/>
              <a:t>High-Level Considerations on RAN Rel-18 Package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708" y="1090083"/>
            <a:ext cx="13756312" cy="5141384"/>
          </a:xfrm>
        </p:spPr>
        <p:txBody>
          <a:bodyPr/>
          <a:lstStyle/>
          <a:p>
            <a:r>
              <a:rPr lang="en-US" sz="2800" dirty="0"/>
              <a:t>Rel-18 package is expected to be:</a:t>
            </a:r>
          </a:p>
          <a:p>
            <a:pPr lvl="1"/>
            <a:r>
              <a:rPr lang="en-US" sz="2400" b="1" dirty="0"/>
              <a:t>Balanced</a:t>
            </a:r>
            <a:r>
              <a:rPr lang="en-US" sz="2400" dirty="0"/>
              <a:t>, by considering </a:t>
            </a:r>
          </a:p>
          <a:p>
            <a:pPr lvl="2"/>
            <a:r>
              <a:rPr lang="en-US" sz="1865" dirty="0" err="1"/>
              <a:t>eMBB</a:t>
            </a:r>
            <a:r>
              <a:rPr lang="en-US" sz="1865" dirty="0"/>
              <a:t> evolution, non-</a:t>
            </a:r>
            <a:r>
              <a:rPr lang="en-US" sz="1865" dirty="0" err="1"/>
              <a:t>eMBB</a:t>
            </a:r>
            <a:r>
              <a:rPr lang="en-US" sz="1865" dirty="0"/>
              <a:t> evolution and cross-functionalities for both </a:t>
            </a:r>
            <a:r>
              <a:rPr lang="en-US" sz="1865" dirty="0" err="1"/>
              <a:t>eMBB</a:t>
            </a:r>
            <a:r>
              <a:rPr lang="en-US" sz="1865" dirty="0"/>
              <a:t> and non-</a:t>
            </a:r>
            <a:r>
              <a:rPr lang="en-US" sz="1865" dirty="0" err="1"/>
              <a:t>eMBB</a:t>
            </a:r>
            <a:r>
              <a:rPr lang="en-US" sz="1865" dirty="0"/>
              <a:t> evolution, and</a:t>
            </a:r>
          </a:p>
          <a:p>
            <a:pPr lvl="2"/>
            <a:r>
              <a:rPr lang="en-US" sz="1865" dirty="0"/>
              <a:t>Immediate (</a:t>
            </a:r>
            <a:r>
              <a:rPr lang="en-US" sz="1865" i="1" u="sng" dirty="0"/>
              <a:t>short-term</a:t>
            </a:r>
            <a:r>
              <a:rPr lang="en-US" sz="1865" dirty="0"/>
              <a:t>) commercial needs and </a:t>
            </a:r>
            <a:r>
              <a:rPr lang="en-US" sz="1865" i="1" u="sng" dirty="0"/>
              <a:t>longer term </a:t>
            </a:r>
            <a:r>
              <a:rPr lang="en-US" sz="1865" dirty="0"/>
              <a:t>commercial needs </a:t>
            </a:r>
          </a:p>
          <a:p>
            <a:pPr lvl="1"/>
            <a:r>
              <a:rPr lang="en-US" sz="2400" b="1" dirty="0"/>
              <a:t>Rooted to true commercial interests</a:t>
            </a:r>
          </a:p>
          <a:p>
            <a:pPr lvl="2"/>
            <a:r>
              <a:rPr lang="en-US" sz="1865" dirty="0"/>
              <a:t>Avoiding 3GPP from disconnecting from commercial realities, and </a:t>
            </a:r>
          </a:p>
          <a:p>
            <a:pPr lvl="2"/>
            <a:r>
              <a:rPr lang="en-US" sz="1865" dirty="0"/>
              <a:t>Quickly reacting to urging commercial needs</a:t>
            </a:r>
          </a:p>
          <a:p>
            <a:pPr lvl="1"/>
            <a:r>
              <a:rPr lang="en-US" sz="2400" b="1" dirty="0"/>
              <a:t>Reasonably loaded</a:t>
            </a:r>
          </a:p>
          <a:p>
            <a:pPr lvl="2"/>
            <a:r>
              <a:rPr lang="en-US" sz="1865" dirty="0"/>
              <a:t>All newly RAN1/2/3 projects are expected to have estimated RAN4 impact</a:t>
            </a:r>
          </a:p>
          <a:p>
            <a:pPr lvl="2"/>
            <a:r>
              <a:rPr lang="en-US" sz="1865" dirty="0"/>
              <a:t>Consider reserving </a:t>
            </a:r>
            <a:r>
              <a:rPr lang="en-US" sz="1865" dirty="0">
                <a:solidFill>
                  <a:srgbClr val="FF0000"/>
                </a:solidFill>
              </a:rPr>
              <a:t>[x%] </a:t>
            </a:r>
            <a:r>
              <a:rPr lang="en-US" sz="1865" dirty="0"/>
              <a:t>WG capacity in approving the Rel-18 package</a:t>
            </a:r>
          </a:p>
          <a:p>
            <a:pPr lvl="3"/>
            <a:r>
              <a:rPr lang="en-US" sz="1600" dirty="0"/>
              <a:t>Detailed number (x%) is to be further discussed </a:t>
            </a:r>
          </a:p>
          <a:p>
            <a:pPr lvl="3"/>
            <a:r>
              <a:rPr lang="en-US" sz="1600" dirty="0"/>
              <a:t>The reserved capacity may be used for i) addressing immediate &amp; critical needs from commercial deployments when necessary; ii) more flexibility for RAN WG chairs in managing and delivering RAN-approved projects successfully, and iii) potentially additional new Rel-18 items (only if necessary and fully justified) in a later date</a:t>
            </a:r>
          </a:p>
          <a:p>
            <a:pPr marL="0" indent="0">
              <a:buNone/>
            </a:pPr>
            <a:r>
              <a:rPr lang="en-US" sz="320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107898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397" y="0"/>
            <a:ext cx="11374390" cy="1143000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174" y="1013883"/>
            <a:ext cx="13444293" cy="5403850"/>
          </a:xfrm>
        </p:spPr>
        <p:txBody>
          <a:bodyPr/>
          <a:lstStyle/>
          <a:p>
            <a:r>
              <a:rPr lang="en-US" sz="2400" dirty="0"/>
              <a:t> Endorsed way forward on RAN Rel-18 management after RAN Rel-18 workshop (as in </a:t>
            </a:r>
            <a:r>
              <a:rPr lang="en-US" sz="2400" dirty="0">
                <a:hlinkClick r:id="rId2"/>
              </a:rPr>
              <a:t>RP-210770</a:t>
            </a:r>
            <a:r>
              <a:rPr lang="en-US" sz="2400" dirty="0"/>
              <a:t>), copied below for easy reference:</a:t>
            </a:r>
          </a:p>
          <a:p>
            <a:pPr lvl="1"/>
            <a:r>
              <a:rPr lang="en-US" sz="2000" dirty="0"/>
              <a:t>RAN#93 (September) to further consolidate RAN1/2/3/4 proposals led by the respective Convenors</a:t>
            </a:r>
            <a:endParaRPr lang="en-US" sz="1200" dirty="0"/>
          </a:p>
          <a:p>
            <a:pPr lvl="2"/>
            <a:r>
              <a:rPr lang="en-US" sz="1400" dirty="0"/>
              <a:t>RAN4-led proposals addressed in this phase are the </a:t>
            </a:r>
            <a:r>
              <a:rPr lang="en-US" sz="1400" i="1" dirty="0"/>
              <a:t>new</a:t>
            </a:r>
            <a:r>
              <a:rPr lang="en-US" sz="1400" dirty="0"/>
              <a:t> areas (not dependent on Rel-17 work finalization)</a:t>
            </a:r>
          </a:p>
          <a:p>
            <a:pPr lvl="1"/>
            <a:r>
              <a:rPr lang="en-US" sz="2000" dirty="0"/>
              <a:t>Email discussions in October to start deriving RAN1/2/3/4 WIs and SIs from consolidated proposals</a:t>
            </a:r>
          </a:p>
          <a:p>
            <a:pPr lvl="1"/>
            <a:r>
              <a:rPr lang="en-US" sz="2000" dirty="0"/>
              <a:t>RAN#94 to approve RAN1/2/3/4 work package for Rel18</a:t>
            </a:r>
          </a:p>
          <a:p>
            <a:pPr lvl="2"/>
            <a:r>
              <a:rPr lang="en-US" sz="1400" dirty="0"/>
              <a:t>Finalize WI and SI structures from the main proposals</a:t>
            </a:r>
          </a:p>
          <a:p>
            <a:pPr lvl="2"/>
            <a:r>
              <a:rPr lang="en-US" sz="1400" dirty="0"/>
              <a:t>Ensure that RAN4 impacts of RAN1/2/3-led items are included in the WI/SI sheets</a:t>
            </a:r>
          </a:p>
          <a:p>
            <a:pPr lvl="1"/>
            <a:r>
              <a:rPr lang="en-US" sz="2000" dirty="0"/>
              <a:t>RAN#94 (December) can potentially approve item(s) on RAN4-led new areas</a:t>
            </a:r>
          </a:p>
          <a:p>
            <a:pPr lvl="1"/>
            <a:r>
              <a:rPr lang="en-US" sz="2000" dirty="0"/>
              <a:t>RAN4 impacts of RAN1/2/3-led items are included in the WI/SI sheets at the December approval</a:t>
            </a:r>
          </a:p>
          <a:p>
            <a:pPr lvl="2"/>
            <a:r>
              <a:rPr lang="en-US" sz="1600" dirty="0"/>
              <a:t>RAN4 leadership can then determine the available RAN4 capacity for RAN4-led items</a:t>
            </a:r>
          </a:p>
          <a:p>
            <a:pPr lvl="2"/>
            <a:r>
              <a:rPr lang="en-US" sz="1600" dirty="0"/>
              <a:t>Some RAN4 capacity needs to be reserved for RAN4-led items!</a:t>
            </a:r>
          </a:p>
          <a:p>
            <a:pPr lvl="1"/>
            <a:r>
              <a:rPr lang="en-US" sz="2000" dirty="0"/>
              <a:t>Further RAN4-led proposals that are dependent on Rel-17 finalization are to be worked on in Q1/2022</a:t>
            </a:r>
          </a:p>
          <a:p>
            <a:pPr lvl="2"/>
            <a:r>
              <a:rPr lang="en-US" sz="1600" dirty="0"/>
              <a:t>Structured email discussions to be set up in Q1/2022</a:t>
            </a:r>
          </a:p>
          <a:p>
            <a:pPr lvl="1"/>
            <a:r>
              <a:rPr lang="en-US" sz="2000" dirty="0"/>
              <a:t>RAN#95 (March) to approve the rest of the RAN4 core work package for Rel18</a:t>
            </a:r>
            <a:endParaRPr lang="en-US" sz="1800" dirty="0"/>
          </a:p>
          <a:p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96082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42117</TotalTime>
  <Words>1440</Words>
  <Application>Microsoft Office PowerPoint</Application>
  <PresentationFormat>Custom</PresentationFormat>
  <Paragraphs>105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Some details for RAN Rel-18 Workshop</vt:lpstr>
      <vt:lpstr>RAN Rel-18 Workshop: General</vt:lpstr>
      <vt:lpstr>Email Discussion Before the Workshop</vt:lpstr>
      <vt:lpstr>GTW Management during the Workshop</vt:lpstr>
      <vt:lpstr>Email discussion during the Workshop</vt:lpstr>
      <vt:lpstr>Post RAN Rel-18 Workshop High-Level Planning</vt:lpstr>
      <vt:lpstr>High-Level Considerations on RAN Rel-18 Package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JK</cp:lastModifiedBy>
  <cp:revision>622</cp:revision>
  <dcterms:created xsi:type="dcterms:W3CDTF">2018-05-24T11:49:12Z</dcterms:created>
  <dcterms:modified xsi:type="dcterms:W3CDTF">2021-06-02T17:45:33Z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